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301" r:id="rId4"/>
    <p:sldId id="260" r:id="rId5"/>
    <p:sldId id="305" r:id="rId6"/>
    <p:sldId id="309" r:id="rId7"/>
    <p:sldId id="311" r:id="rId8"/>
    <p:sldId id="314" r:id="rId9"/>
    <p:sldId id="318" r:id="rId10"/>
    <p:sldId id="321" r:id="rId11"/>
    <p:sldId id="323" r:id="rId12"/>
    <p:sldId id="325" r:id="rId13"/>
    <p:sldId id="328" r:id="rId14"/>
    <p:sldId id="257" r:id="rId15"/>
    <p:sldId id="303" r:id="rId16"/>
    <p:sldId id="308" r:id="rId17"/>
    <p:sldId id="310" r:id="rId18"/>
    <p:sldId id="313" r:id="rId19"/>
    <p:sldId id="332" r:id="rId20"/>
    <p:sldId id="317" r:id="rId21"/>
    <p:sldId id="320" r:id="rId22"/>
    <p:sldId id="322" r:id="rId23"/>
    <p:sldId id="324" r:id="rId24"/>
    <p:sldId id="326" r:id="rId25"/>
    <p:sldId id="327" r:id="rId26"/>
    <p:sldId id="333" r:id="rId27"/>
    <p:sldId id="258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FF"/>
    <a:srgbClr val="CCFFFF"/>
    <a:srgbClr val="CCECFF"/>
    <a:srgbClr val="FF0000"/>
    <a:srgbClr val="CC33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3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883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15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54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4849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684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18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7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24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921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990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142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52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2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611560" y="1151931"/>
            <a:ext cx="7918450" cy="2880319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PRODUIT SCALAIRE</a:t>
            </a:r>
            <a:br>
              <a:rPr lang="fr-FR" sz="66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Série 4</a:t>
            </a:r>
            <a:endParaRPr lang="fr-FR" sz="6000" dirty="0">
              <a:solidFill>
                <a:srgbClr val="FF0000"/>
              </a:solidFill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0" y="4412704"/>
            <a:ext cx="9144000" cy="1752600"/>
          </a:xfrm>
        </p:spPr>
        <p:txBody>
          <a:bodyPr/>
          <a:lstStyle/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Activités mentales et automatismes en classe de première </a:t>
            </a: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IREM de Clermont-Ferrand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5547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spcBef>
                    <a:spcPts val="1200"/>
                  </a:spcBef>
                  <a:buNone/>
                </a:pPr>
                <a:r>
                  <a:rPr lang="fr-FR" sz="400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Le cercle </a:t>
                </a:r>
                <a:r>
                  <a:rPr lang="el-GR" sz="400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Γ</a:t>
                </a:r>
                <a:r>
                  <a:rPr lang="fr-FR" sz="400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de centre</a:t>
                </a:r>
                <a:r>
                  <a:rPr lang="fr-FR" sz="40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d>
                      <m:d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1;1</m:t>
                        </m:r>
                      </m:e>
                    </m:d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passant par le point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dirty="0" smtClean="0">
                        <a:latin typeface="Cambria Math"/>
                        <a:ea typeface="Cambria Math" panose="02040503050406030204" pitchFamily="18" charset="0"/>
                      </a:rPr>
                      <m:t>B</m:t>
                    </m:r>
                    <m:d>
                      <m:dPr>
                        <m:ctrlPr>
                          <a:rPr lang="fr-FR" sz="4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</a:rPr>
                          <m:t>5</m:t>
                        </m:r>
                        <m:r>
                          <a:rPr lang="fr-FR" sz="4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;</m:t>
                        </m:r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pour rayon :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 r="-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6024309"/>
                  </p:ext>
                </p:extLst>
              </p:nvPr>
            </p:nvGraphicFramePr>
            <p:xfrm>
              <a:off x="1907704" y="4235315"/>
              <a:ext cx="6096000" cy="203035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a)	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17</m:t>
                              </m:r>
                            </m:oMath>
                          </a14:m>
                          <a:endParaRPr lang="fr-FR" sz="36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b)	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fr-FR" sz="3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3600" b="0" i="1" smtClean="0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17</m:t>
                                  </m:r>
                                </m:e>
                              </m:rad>
                            </m:oMath>
                          </a14:m>
                          <a:endParaRPr lang="fr-FR" sz="36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c)	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fr-FR" sz="3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3600" b="0" i="1" smtClean="0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15</m:t>
                                  </m:r>
                                </m:e>
                              </m:rad>
                            </m:oMath>
                          </a14:m>
                          <a:endParaRPr lang="fr-FR" sz="3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6024309"/>
                  </p:ext>
                </p:extLst>
              </p:nvPr>
            </p:nvGraphicFramePr>
            <p:xfrm>
              <a:off x="1907704" y="4235315"/>
              <a:ext cx="6096000" cy="203035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4286" r="-13800" b="-253333"/>
                          </a:stretch>
                        </a:blipFill>
                      </a:tcPr>
                    </a:tc>
                  </a:tr>
                  <a:tr h="69284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05263" r="-13800" b="-133333"/>
                          </a:stretch>
                        </a:blipFill>
                      </a:tcPr>
                    </a:tc>
                  </a:tr>
                  <a:tr h="69742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205263" r="-13800" b="-3333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49825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96752"/>
            <a:ext cx="4538155" cy="345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Le cercle de centre</a:t>
                </a:r>
              </a:p>
              <a:p>
                <a:pPr marL="0" indent="0"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fr-FR" sz="4000">
                        <a:latin typeface="Cambria Math"/>
                        <a:ea typeface="Cambria Math" panose="02040503050406030204" pitchFamily="18" charset="0"/>
                      </a:rPr>
                      <m:t>I</m:t>
                    </m:r>
                    <m:d>
                      <m:d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</a:rPr>
                          <m:t>−3</m:t>
                        </m:r>
                        <m: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;</m:t>
                        </m:r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tangent à</a:t>
                </a:r>
              </a:p>
              <a:p>
                <a:pPr marL="0" indent="0"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l’axe des ordonnées</a:t>
                </a:r>
              </a:p>
              <a:p>
                <a:pPr marL="0" indent="0"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a pour équation :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 t="-20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4109154"/>
                  </p:ext>
                </p:extLst>
              </p:nvPr>
            </p:nvGraphicFramePr>
            <p:xfrm>
              <a:off x="1860801" y="4605104"/>
              <a:ext cx="6023567" cy="192024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2356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569952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a)</a:t>
                          </a:r>
                          <a:r>
                            <a:rPr lang="fr-FR" sz="3600" b="0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−3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+2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=9</m:t>
                              </m:r>
                            </m:oMath>
                          </a14:m>
                          <a:endParaRPr lang="fr-FR" sz="32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b)</a:t>
                          </a:r>
                          <a:r>
                            <a:rPr lang="fr-FR" sz="3600" b="0" baseline="0" dirty="0">
                              <a:ea typeface="Cambria Math" panose="020405030504060302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+3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−2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=3</m:t>
                              </m:r>
                            </m:oMath>
                          </a14:m>
                          <a:endParaRPr lang="fr-FR" sz="32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c)</a:t>
                          </a:r>
                          <a:r>
                            <a:rPr lang="fr-FR" sz="3600" b="0" baseline="0" dirty="0">
                              <a:ea typeface="Cambria Math" panose="020405030504060302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d>
                                    <m:dPr>
                                      <m:ctrlP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+3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−2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=9</m:t>
                              </m:r>
                            </m:oMath>
                          </a14:m>
                          <a:endParaRPr lang="fr-FR" sz="32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4109154"/>
                  </p:ext>
                </p:extLst>
              </p:nvPr>
            </p:nvGraphicFramePr>
            <p:xfrm>
              <a:off x="1860801" y="4605104"/>
              <a:ext cx="6023567" cy="192024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23567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4"/>
                          <a:stretch>
                            <a:fillRect l="-1619" t="-14286" r="-13462" b="-236190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4"/>
                          <a:stretch>
                            <a:fillRect l="-1619" t="-114286" r="-13462" b="-136190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4"/>
                          <a:stretch>
                            <a:fillRect l="-1619" t="-214286" r="-13462" b="-361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491488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Le cercle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4000" i="1" smtClean="0">
                        <a:latin typeface="Cambria Math"/>
                        <a:ea typeface="Cambria Math"/>
                      </a:rPr>
                      <m:t>Γ</m:t>
                    </m:r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pour équation :</a:t>
                </a: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4000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000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−1,9</m:t>
                              </m:r>
                            </m:e>
                          </m:d>
                        </m:e>
                        <m:sup>
                          <m:r>
                            <a:rPr lang="fr-FR" sz="4000" i="1"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i="1"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fr-FR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4000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sz="4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4000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sz="4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,75</m:t>
                              </m:r>
                            </m:e>
                          </m:d>
                        </m:e>
                        <m:sup>
                          <m:r>
                            <a:rPr lang="fr-FR" sz="4000" i="1"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b="0" i="1" smtClean="0">
                          <a:latin typeface="Cambria Math"/>
                          <a:ea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fr-FR" sz="4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Son centre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4000" i="1" smtClean="0">
                        <a:latin typeface="Cambria Math"/>
                        <a:ea typeface="Cambria Math"/>
                      </a:rPr>
                      <m:t>Ω</m:t>
                    </m:r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son rayon r vérifient :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75415275"/>
                  </p:ext>
                </p:extLst>
              </p:nvPr>
            </p:nvGraphicFramePr>
            <p:xfrm>
              <a:off x="1763688" y="4335549"/>
              <a:ext cx="6096000" cy="1973771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1,9 ;2,75</m:t>
                                  </m:r>
                                </m:e>
                              </m:d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r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=2</m:t>
                              </m:r>
                            </m:oMath>
                          </a14:m>
                          <a:endParaRPr lang="fr-FR" sz="3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b)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−1,9 ;−2,75</m:t>
                                  </m:r>
                                </m:e>
                              </m:d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r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=2</m:t>
                              </m:r>
                            </m:oMath>
                          </a14:m>
                          <a:endParaRPr lang="fr-FR" sz="3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c)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1,9 ;2,75</m:t>
                                  </m:r>
                                </m:e>
                              </m:d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r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rad>
                                <m:radPr>
                                  <m:degHide m:val="on"/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rad>
                            </m:oMath>
                          </a14:m>
                          <a:endParaRPr lang="fr-FR" sz="3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75415275"/>
                  </p:ext>
                </p:extLst>
              </p:nvPr>
            </p:nvGraphicFramePr>
            <p:xfrm>
              <a:off x="1763688" y="4335549"/>
              <a:ext cx="6096000" cy="1973771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4286" r="-13500" b="-245714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14286" r="-13500" b="-145714"/>
                          </a:stretch>
                        </a:blipFill>
                      </a:tcPr>
                    </a:tc>
                  </a:tr>
                  <a:tr h="69361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97368" r="-13500" b="-3421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268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7"/>
              <p:cNvSpPr txBox="1">
                <a:spLocks/>
              </p:cNvSpPr>
              <p:nvPr/>
            </p:nvSpPr>
            <p:spPr>
              <a:xfrm>
                <a:off x="0" y="1196753"/>
                <a:ext cx="9144000" cy="56612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fr-FR" sz="37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L’algorithme affiche si un point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700">
                        <a:latin typeface="Cambria Math"/>
                        <a:ea typeface="Cambria Math" panose="02040503050406030204" pitchFamily="18" charset="0"/>
                      </a:rPr>
                      <m:t>M</m:t>
                    </m:r>
                    <m:d>
                      <m:dPr>
                        <m:ctrlPr>
                          <a:rPr lang="fr-FR" sz="3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700" i="1"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3700" i="1">
                            <a:latin typeface="Cambria Math"/>
                            <a:ea typeface="Cambria Math" panose="02040503050406030204" pitchFamily="18" charset="0"/>
                          </a:rPr>
                          <m:t> ;</m:t>
                        </m:r>
                        <m:r>
                          <a:rPr lang="fr-FR" sz="3700" i="1">
                            <a:latin typeface="Cambria Math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</m:d>
                  </m:oMath>
                </a14:m>
                <a:r>
                  <a:rPr lang="fr-FR" sz="37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appartient à un disque de centre </a:t>
                </a:r>
                <a:r>
                  <a:rPr lang="el-GR" sz="37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Ω</a:t>
                </a:r>
                <a:r>
                  <a:rPr lang="fr-FR" sz="37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de rayon r.</a:t>
                </a:r>
              </a:p>
              <a:p>
                <a:pPr marL="0" indent="0" algn="ctr"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3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3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5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5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600" i="1">
                        <a:latin typeface="Cambria Math"/>
                        <a:ea typeface="Cambria Math"/>
                      </a:rPr>
                      <m:t>Ω</m:t>
                    </m:r>
                  </m:oMath>
                </a14:m>
                <a:r>
                  <a:rPr lang="fr-FR" sz="3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r vérifient :</a:t>
                </a:r>
              </a:p>
              <a:p>
                <a:pPr marL="0" indent="0" algn="ctr"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3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8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96753"/>
                <a:ext cx="9144000" cy="5661248"/>
              </a:xfrm>
              <a:prstGeom prst="rect">
                <a:avLst/>
              </a:prstGeom>
              <a:blipFill rotWithShape="1">
                <a:blip r:embed="rId2"/>
                <a:stretch>
                  <a:fillRect t="-2799" r="-7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</a:p>
        </p:txBody>
      </p:sp>
      <p:sp>
        <p:nvSpPr>
          <p:cNvPr id="5" name="Espace réservé du contenu 7"/>
          <p:cNvSpPr txBox="1">
            <a:spLocks/>
          </p:cNvSpPr>
          <p:nvPr/>
        </p:nvSpPr>
        <p:spPr>
          <a:xfrm>
            <a:off x="0" y="1600200"/>
            <a:ext cx="9144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fr-FR" sz="800" dirty="0"/>
          </a:p>
          <a:p>
            <a:pPr marL="0" indent="0" algn="ctr">
              <a:buFont typeface="Arial" panose="020B0604020202020204" pitchFamily="34" charset="0"/>
              <a:buNone/>
            </a:pP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4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48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2777106"/>
                  </p:ext>
                </p:extLst>
              </p:nvPr>
            </p:nvGraphicFramePr>
            <p:xfrm>
              <a:off x="1475656" y="4869160"/>
              <a:ext cx="6096000" cy="1788287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  <m:d>
                                <m:dPr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−1 ;2</m:t>
                                  </m:r>
                                </m:e>
                              </m:d>
                              <m: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r</m:t>
                              </m:r>
                              <m: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=5</m:t>
                              </m:r>
                            </m:oMath>
                          </a14:m>
                          <a:endParaRPr lang="fr-FR" sz="32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b="0" dirty="0">
                              <a:ea typeface="Cambria Math" panose="02040503050406030204" pitchFamily="18" charset="0"/>
                            </a:rPr>
                            <a:t> b)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  <m:d>
                                <m:dPr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 ;−2</m:t>
                                  </m:r>
                                </m:e>
                              </m:d>
                              <m: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r</m:t>
                              </m:r>
                              <m: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=5</m:t>
                              </m:r>
                            </m:oMath>
                          </a14:m>
                          <a:endParaRPr lang="fr-FR" sz="32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b="0" dirty="0">
                              <a:ea typeface="Cambria Math" panose="02040503050406030204" pitchFamily="18" charset="0"/>
                            </a:rPr>
                            <a:t> c)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  <m:d>
                                <m:dPr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 ;−2</m:t>
                                  </m:r>
                                </m:e>
                              </m:d>
                              <m: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r</m:t>
                              </m:r>
                              <m: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rad>
                                <m:radPr>
                                  <m:degHide m:val="on"/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5</m:t>
                                  </m:r>
                                </m:e>
                              </m:rad>
                            </m:oMath>
                          </a14:m>
                          <a:endParaRPr lang="fr-FR" sz="32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2777106"/>
                  </p:ext>
                </p:extLst>
              </p:nvPr>
            </p:nvGraphicFramePr>
            <p:xfrm>
              <a:off x="1475656" y="4869160"/>
              <a:ext cx="6096000" cy="1788287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/>
                  </a:tblGrid>
                  <a:tr h="57912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3684" r="-12400" b="-244211"/>
                          </a:stretch>
                        </a:blipFill>
                      </a:tcPr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13684" r="-12400" b="-144211"/>
                          </a:stretch>
                        </a:blipFill>
                      </a:tcPr>
                    </a:tc>
                  </a:tr>
                  <a:tr h="63004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97087" r="-12400" b="-3301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7870471"/>
                  </p:ext>
                </p:extLst>
              </p:nvPr>
            </p:nvGraphicFramePr>
            <p:xfrm>
              <a:off x="1475656" y="2079104"/>
              <a:ext cx="6120680" cy="2286000"/>
            </p:xfrm>
            <a:graphic>
              <a:graphicData uri="http://schemas.openxmlformats.org/drawingml/2006/table">
                <a:tbl>
                  <a:tblPr firstRow="1" bandRow="1">
                    <a:effectLst>
                      <a:outerShdw blurRad="50800" dist="50800" dir="5400000" algn="ctr" rotWithShape="0">
                        <a:schemeClr val="bg1">
                          <a:lumMod val="50000"/>
                        </a:schemeClr>
                      </a:outerShdw>
                    </a:effectLst>
                    <a:tableStyleId>{5C22544A-7EE6-4342-B048-85BDC9FD1C3A}</a:tableStyleId>
                  </a:tblPr>
                  <a:tblGrid>
                    <a:gridCol w="61206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2053392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4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d </a:t>
                          </a:r>
                          <a14:m>
                            <m:oMath xmlns:m="http://schemas.openxmlformats.org/officeDocument/2006/math"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←</m:t>
                              </m:r>
                            </m:oMath>
                          </a14:m>
                          <a:r>
                            <a:rPr lang="fr-FR" sz="24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fr-FR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fr-FR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+2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4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Si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24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d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≤5</m:t>
                              </m:r>
                            </m:oMath>
                          </a14:m>
                          <a:r>
                            <a:rPr lang="fr-FR" sz="24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alors :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4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               Afficher « OUI »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4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Sinon :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400" b="0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               </a:t>
                          </a:r>
                          <a:r>
                            <a:rPr lang="fr-FR" sz="24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Afficher « NON »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4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Fin</a:t>
                          </a:r>
                          <a:r>
                            <a:rPr lang="fr-FR" sz="2400" b="0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Si</a:t>
                          </a:r>
                          <a:endParaRPr lang="fr-FR" sz="24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7870471"/>
                  </p:ext>
                </p:extLst>
              </p:nvPr>
            </p:nvGraphicFramePr>
            <p:xfrm>
              <a:off x="1475656" y="2079104"/>
              <a:ext cx="6120680" cy="2286000"/>
            </p:xfrm>
            <a:graphic>
              <a:graphicData uri="http://schemas.openxmlformats.org/drawingml/2006/table">
                <a:tbl>
                  <a:tblPr firstRow="1" bandRow="1">
                    <a:effectLst>
                      <a:outerShdw blurRad="50800" dist="50800" dir="5400000" algn="ctr" rotWithShape="0">
                        <a:schemeClr val="bg1">
                          <a:lumMod val="50000"/>
                        </a:schemeClr>
                      </a:outerShdw>
                    </a:effectLst>
                    <a:tableStyleId>{5C22544A-7EE6-4342-B048-85BDC9FD1C3A}</a:tableStyleId>
                  </a:tblPr>
                  <a:tblGrid>
                    <a:gridCol w="6120680"/>
                  </a:tblGrid>
                  <a:tr h="22860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896" t="-2133" r="-896" b="-613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74325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 txBox="1">
            <a:spLocks/>
          </p:cNvSpPr>
          <p:nvPr/>
        </p:nvSpPr>
        <p:spPr>
          <a:xfrm>
            <a:off x="457200" y="2348880"/>
            <a:ext cx="8229600" cy="223224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sz="6000" b="1" cap="small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Correction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363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 est la droite qui passe par </a:t>
                </a:r>
                <a:r>
                  <a:rPr lang="fr-FR" sz="40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d>
                      <m:d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1;1</m:t>
                        </m:r>
                      </m:e>
                    </m:d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dont un vecteur normal est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  <m:d>
                      <m:dPr>
                        <m:ctrlPr>
                          <a:rPr lang="fr-FR" sz="4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</a:rPr>
                          <m:t>3;−2</m:t>
                        </m:r>
                      </m:e>
                    </m:d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4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Une équation cartésienne de d est :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82805793"/>
                  </p:ext>
                </p:extLst>
              </p:nvPr>
            </p:nvGraphicFramePr>
            <p:xfrm>
              <a:off x="1907704" y="4235315"/>
              <a:ext cx="6096000" cy="192024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a)	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−2</m:t>
                              </m:r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−1=0</m:t>
                              </m:r>
                            </m:oMath>
                          </a14:m>
                          <a:endParaRPr lang="fr-FR" sz="36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b)	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−2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+3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=0</m:t>
                              </m:r>
                            </m:oMath>
                          </a14:m>
                          <a:endParaRPr lang="fr-FR" sz="36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c)	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−2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+1=0</m:t>
                              </m:r>
                            </m:oMath>
                          </a14:m>
                          <a:endParaRPr lang="fr-FR" sz="3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82805793"/>
                  </p:ext>
                </p:extLst>
              </p:nvPr>
            </p:nvGraphicFramePr>
            <p:xfrm>
              <a:off x="1907704" y="4235315"/>
              <a:ext cx="6096000" cy="192024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4286" r="-13200" b="-237143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14286" r="-13200" b="-137143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214286" r="-13200" b="-3714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Flèche droite 5"/>
          <p:cNvSpPr/>
          <p:nvPr/>
        </p:nvSpPr>
        <p:spPr>
          <a:xfrm>
            <a:off x="827584" y="4437112"/>
            <a:ext cx="864096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 flipH="1">
            <a:off x="3131840" y="3208784"/>
            <a:ext cx="4104456" cy="1156320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 flipH="1">
            <a:off x="4211960" y="3208784"/>
            <a:ext cx="3816424" cy="1156320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à coins arrondis 26"/>
              <p:cNvSpPr/>
              <p:nvPr/>
            </p:nvSpPr>
            <p:spPr>
              <a:xfrm>
                <a:off x="4932040" y="1268760"/>
                <a:ext cx="4104456" cy="648072"/>
              </a:xfrm>
              <a:prstGeom prst="wedgeRoundRectCallout">
                <a:avLst>
                  <a:gd name="adj1" fmla="val -8666"/>
                  <a:gd name="adj2" fmla="val 83286"/>
                  <a:gd name="adj3" fmla="val 16667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 smtClean="0">
                          <a:solidFill>
                            <a:srgbClr val="92D050"/>
                          </a:solidFill>
                          <a:latin typeface="Cambria Math"/>
                        </a:rPr>
                        <m:t>3</m:t>
                      </m:r>
                      <m:r>
                        <a:rPr lang="fr-FR" sz="3200" i="1">
                          <a:solidFill>
                            <a:srgbClr val="92D050"/>
                          </a:solidFill>
                          <a:latin typeface="Cambria Math"/>
                          <a:ea typeface="Cambria Math"/>
                        </a:rPr>
                        <m:t>×1−2×1−1=0</m:t>
                      </m:r>
                    </m:oMath>
                  </m:oMathPara>
                </a14:m>
                <a:endParaRPr lang="fr-FR" sz="3200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27" name="Rectangle à coins arrondis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1268760"/>
                <a:ext cx="4104456" cy="648072"/>
              </a:xfrm>
              <a:prstGeom prst="wedgeRoundRectCallout">
                <a:avLst>
                  <a:gd name="adj1" fmla="val -8666"/>
                  <a:gd name="adj2" fmla="val 83286"/>
                  <a:gd name="adj3" fmla="val 16667"/>
                </a:avLst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4201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 est la droite dont une équation cartésienne est :  </a:t>
                </a:r>
                <a14:m>
                  <m:oMath xmlns:m="http://schemas.openxmlformats.org/officeDocument/2006/math"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−5=0.</m:t>
                    </m:r>
                  </m:oMath>
                </a14:m>
                <a:endParaRPr lang="fr-FR" sz="4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Un point M et un vecteur normal sont :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50213146"/>
                  </p:ext>
                </p:extLst>
              </p:nvPr>
            </p:nvGraphicFramePr>
            <p:xfrm>
              <a:off x="1907704" y="4235315"/>
              <a:ext cx="6096000" cy="2212659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M</m:t>
                              </m:r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5 ;0</m:t>
                                  </m:r>
                                </m:e>
                              </m:d>
                            </m:oMath>
                          </a14:m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et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⃗"/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 ;1</m:t>
                                  </m:r>
                                </m:e>
                              </m:d>
                            </m:oMath>
                          </a14:m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b)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M</m:t>
                              </m:r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3 ;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</m:e>
                              </m:d>
                            </m:oMath>
                          </a14:m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et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⃗"/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 ;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</m:e>
                              </m:d>
                            </m:oMath>
                          </a14:m>
                          <a:endParaRPr lang="fr-FR" sz="36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c)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M</m:t>
                              </m:r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 ;5</m:t>
                                  </m:r>
                                </m:e>
                              </m:d>
                            </m:oMath>
                          </a14:m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et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⃗"/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 ;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d>
                            </m:oMath>
                          </a14:m>
                          <a:endParaRPr lang="fr-FR" sz="3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50213146"/>
                  </p:ext>
                </p:extLst>
              </p:nvPr>
            </p:nvGraphicFramePr>
            <p:xfrm>
              <a:off x="1907704" y="4235315"/>
              <a:ext cx="6096000" cy="2212659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/>
                  </a:tblGrid>
                  <a:tr h="73755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4959" r="-14900" b="-228099"/>
                          </a:stretch>
                        </a:blipFill>
                      </a:tcPr>
                    </a:tc>
                  </a:tr>
                  <a:tr h="73755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04959" r="-14900" b="-128099"/>
                          </a:stretch>
                        </a:blipFill>
                      </a:tcPr>
                    </a:tc>
                  </a:tr>
                  <a:tr h="73755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204959" r="-14900" b="-2809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Flèche droite 5"/>
          <p:cNvSpPr/>
          <p:nvPr/>
        </p:nvSpPr>
        <p:spPr>
          <a:xfrm>
            <a:off x="827584" y="5229200"/>
            <a:ext cx="864096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4716016" y="3208784"/>
            <a:ext cx="1224136" cy="1876400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5652120" y="3208784"/>
            <a:ext cx="1152128" cy="1876400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à coins arrondis 14"/>
              <p:cNvSpPr/>
              <p:nvPr/>
            </p:nvSpPr>
            <p:spPr>
              <a:xfrm>
                <a:off x="4932040" y="1268760"/>
                <a:ext cx="4104456" cy="648072"/>
              </a:xfrm>
              <a:prstGeom prst="wedgeRoundRectCallout">
                <a:avLst>
                  <a:gd name="adj1" fmla="val -13729"/>
                  <a:gd name="adj2" fmla="val 42667"/>
                  <a:gd name="adj3" fmla="val 16667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i="1" smtClean="0">
                          <a:solidFill>
                            <a:srgbClr val="92D050"/>
                          </a:solidFill>
                          <a:latin typeface="Cambria Math"/>
                        </a:rPr>
                        <m:t>3</m:t>
                      </m:r>
                      <m:r>
                        <a:rPr lang="fr-FR" sz="3200" b="0" i="1" smtClean="0">
                          <a:solidFill>
                            <a:srgbClr val="92D050"/>
                          </a:solidFill>
                          <a:latin typeface="Cambria Math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fr-FR" sz="3200" b="0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sz="3200" b="0" i="1" smtClean="0">
                              <a:solidFill>
                                <a:srgbClr val="92D050"/>
                              </a:solidFill>
                              <a:latin typeface="Cambria Math"/>
                            </a:rPr>
                            <m:t>2</m:t>
                          </m:r>
                        </m:e>
                      </m:rad>
                      <m:r>
                        <a:rPr lang="fr-FR" sz="3200" b="0" i="1" smtClean="0">
                          <a:solidFill>
                            <a:srgbClr val="92D05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ad>
                        <m:radPr>
                          <m:degHide m:val="on"/>
                          <m:ctrlPr>
                            <a:rPr lang="fr-FR" sz="3200" b="0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radPr>
                        <m:deg/>
                        <m:e>
                          <m:r>
                            <a:rPr lang="fr-FR" sz="3200" b="0" i="1" smtClean="0">
                              <a:solidFill>
                                <a:srgbClr val="92D05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e>
                      </m:rad>
                      <m:r>
                        <a:rPr lang="fr-FR" sz="3200" i="1">
                          <a:solidFill>
                            <a:srgbClr val="92D05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sz="3200" b="0" i="1" smtClean="0">
                          <a:solidFill>
                            <a:srgbClr val="92D050"/>
                          </a:solidFill>
                          <a:latin typeface="Cambria Math"/>
                          <a:ea typeface="Cambria Math"/>
                        </a:rPr>
                        <m:t>5</m:t>
                      </m:r>
                      <m:r>
                        <a:rPr lang="fr-FR" sz="3200" i="1">
                          <a:solidFill>
                            <a:srgbClr val="92D050"/>
                          </a:solidFill>
                          <a:latin typeface="Cambria Math"/>
                          <a:ea typeface="Cambria Math"/>
                        </a:rPr>
                        <m:t>=0</m:t>
                      </m:r>
                    </m:oMath>
                  </m:oMathPara>
                </a14:m>
                <a:endParaRPr lang="fr-FR" sz="3200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15" name="Rectangle à coins arrondis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1268760"/>
                <a:ext cx="4104456" cy="648072"/>
              </a:xfrm>
              <a:prstGeom prst="wedgeRoundRectCallout">
                <a:avLst>
                  <a:gd name="adj1" fmla="val -13729"/>
                  <a:gd name="adj2" fmla="val 42667"/>
                  <a:gd name="adj3" fmla="val 16667"/>
                </a:avLst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078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spcBef>
                    <a:spcPts val="6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4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et</m:t>
                    </m:r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ont pour équations : 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14:m>
                  <m:oMath xmlns:m="http://schemas.openxmlformats.org/officeDocument/2006/math"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2</m:t>
                    </m:r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−1=0 ; 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+2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+5=0</m:t>
                    </m:r>
                  </m:oMath>
                </a14:m>
                <a:r>
                  <a:rPr lang="fr-FR" sz="40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; </a:t>
                </a:r>
                <a:endParaRPr lang="fr-FR" sz="4000" i="1" dirty="0">
                  <a:latin typeface="Cambria Math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i="1"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4000" i="1">
                          <a:latin typeface="Cambria Math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4000" i="1">
                          <a:latin typeface="Cambria Math"/>
                          <a:ea typeface="Cambria Math" panose="02040503050406030204" pitchFamily="18" charset="0"/>
                        </a:rPr>
                        <m:t>−2</m:t>
                      </m:r>
                      <m:r>
                        <a:rPr lang="fr-FR" sz="4000" i="1">
                          <a:latin typeface="Cambria Math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fr-FR" sz="4000" i="1">
                          <a:latin typeface="Cambria Math"/>
                          <a:ea typeface="Cambria Math" panose="02040503050406030204" pitchFamily="18" charset="0"/>
                        </a:rPr>
                        <m:t>=0. </m:t>
                      </m:r>
                    </m:oMath>
                  </m:oMathPara>
                </a14:m>
                <a:endParaRPr lang="fr-FR" sz="4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Deux sont parallèles. Lesquelles ?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5272633"/>
                  </p:ext>
                </p:extLst>
              </p:nvPr>
            </p:nvGraphicFramePr>
            <p:xfrm>
              <a:off x="1907704" y="4461088"/>
              <a:ext cx="6096000" cy="192024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a)	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endParaRPr lang="fr-FR" sz="36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b)	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endParaRPr lang="fr-FR" sz="36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c)	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endParaRPr lang="fr-FR" sz="36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5272633"/>
                  </p:ext>
                </p:extLst>
              </p:nvPr>
            </p:nvGraphicFramePr>
            <p:xfrm>
              <a:off x="1907704" y="4461088"/>
              <a:ext cx="6096000" cy="192024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4286" r="-13200" b="-237143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14286" r="-13200" b="-137143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214286" r="-13200" b="-3714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Flèche droite 5"/>
          <p:cNvSpPr/>
          <p:nvPr/>
        </p:nvSpPr>
        <p:spPr>
          <a:xfrm>
            <a:off x="827584" y="5229200"/>
            <a:ext cx="864096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à coins arrondis 6"/>
              <p:cNvSpPr/>
              <p:nvPr/>
            </p:nvSpPr>
            <p:spPr>
              <a:xfrm>
                <a:off x="1835696" y="1196752"/>
                <a:ext cx="7200800" cy="648072"/>
              </a:xfrm>
              <a:prstGeom prst="wedgeRoundRectCallout">
                <a:avLst>
                  <a:gd name="adj1" fmla="val -13729"/>
                  <a:gd name="adj2" fmla="val 42667"/>
                  <a:gd name="adj3" fmla="val 16667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320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3200" i="1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acc>
                    <m:d>
                      <m:dPr>
                        <m:ctrlPr>
                          <a:rPr lang="fr-FR" sz="320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rgbClr val="92D050"/>
                            </a:solidFill>
                            <a:latin typeface="Cambria Math"/>
                          </a:rPr>
                          <m:t>1 ;2</m:t>
                        </m:r>
                      </m:e>
                    </m:d>
                    <m:r>
                      <a:rPr lang="fr-FR" sz="3200" b="0" i="1" smtClean="0">
                        <a:solidFill>
                          <a:srgbClr val="92D050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fr-FR" sz="3200" b="0" i="0" smtClean="0">
                        <a:solidFill>
                          <a:srgbClr val="92D050"/>
                        </a:solidFill>
                        <a:latin typeface="Cambria Math"/>
                      </a:rPr>
                      <m:t>et</m:t>
                    </m:r>
                    <m:r>
                      <a:rPr lang="fr-FR" sz="3200" b="0" i="1" smtClean="0">
                        <a:solidFill>
                          <a:srgbClr val="92D050"/>
                        </a:solidFill>
                        <a:latin typeface="Cambria Math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sz="3200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acc>
                    <m:d>
                      <m:dPr>
                        <m:ctrlPr>
                          <a:rPr lang="fr-FR" sz="320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rgbClr val="92D050"/>
                            </a:solidFill>
                            <a:latin typeface="Cambria Math"/>
                          </a:rPr>
                          <m:t>−1 ;−2</m:t>
                        </m:r>
                      </m:e>
                    </m:d>
                  </m:oMath>
                </a14:m>
                <a:r>
                  <a:rPr lang="fr-FR" sz="3200" dirty="0">
                    <a:solidFill>
                      <a:srgbClr val="92D050"/>
                    </a:solidFill>
                  </a:rPr>
                  <a:t> donc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320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3200" i="1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acc>
                    <m:r>
                      <a:rPr lang="fr-FR" sz="3200" b="0" i="1" smtClean="0">
                        <a:solidFill>
                          <a:srgbClr val="92D050"/>
                        </a:solidFill>
                        <a:latin typeface="Cambria Math"/>
                      </a:rPr>
                      <m:t>=−</m:t>
                    </m:r>
                    <m:acc>
                      <m:accPr>
                        <m:chr m:val="⃗"/>
                        <m:ctrlPr>
                          <a:rPr lang="fr-FR" sz="3200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acc>
                  </m:oMath>
                </a14:m>
                <a:endParaRPr lang="fr-FR" sz="3200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7" name="Rectangle à coins arrondis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1196752"/>
                <a:ext cx="7200800" cy="648072"/>
              </a:xfrm>
              <a:prstGeom prst="wedgeRoundRectCallout">
                <a:avLst>
                  <a:gd name="adj1" fmla="val -13729"/>
                  <a:gd name="adj2" fmla="val 42667"/>
                  <a:gd name="adj3" fmla="val 16667"/>
                </a:avLst>
              </a:prstGeom>
              <a:blipFill rotWithShape="1">
                <a:blip r:embed="rId4"/>
                <a:stretch>
                  <a:fillRect t="-3604" b="-23423"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313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spcBef>
                    <a:spcPts val="6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4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et</m:t>
                    </m:r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ont pour équations : </a:t>
                </a:r>
                <a:endParaRPr lang="fr-FR" sz="4000" b="0" i="0" dirty="0">
                  <a:latin typeface="Cambria Math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600"/>
                  </a:spcBef>
                  <a:buNone/>
                </a:pPr>
                <a14:m>
                  <m:oMath xmlns:m="http://schemas.openxmlformats.org/officeDocument/2006/math"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2</m:t>
                    </m:r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−1=0 ; 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+2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+5=0</m:t>
                    </m:r>
                  </m:oMath>
                </a14:m>
                <a:r>
                  <a:rPr lang="fr-FR" sz="40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; </a:t>
                </a:r>
                <a:endParaRPr lang="fr-FR" sz="4000" i="1" dirty="0">
                  <a:latin typeface="Cambria Math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i="1"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4000" i="1" smtClean="0">
                          <a:latin typeface="Cambria Math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4000" b="0" i="1" smtClean="0"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4000" i="1">
                          <a:latin typeface="Cambria Math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fr-FR" sz="4000" i="1">
                          <a:latin typeface="Cambria Math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fr-FR" sz="4000" i="1">
                          <a:latin typeface="Cambria Math"/>
                          <a:ea typeface="Cambria Math" panose="02040503050406030204" pitchFamily="18" charset="0"/>
                        </a:rPr>
                        <m:t>=0. </m:t>
                      </m:r>
                    </m:oMath>
                  </m:oMathPara>
                </a14:m>
                <a:endParaRPr lang="fr-FR" sz="4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Deux sont perpendiculaires. Lesquelles ?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>
                <a:blip r:embed="rId2"/>
                <a:stretch>
                  <a:fillRect l="-1400" r="-2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49358745"/>
                  </p:ext>
                </p:extLst>
              </p:nvPr>
            </p:nvGraphicFramePr>
            <p:xfrm>
              <a:off x="1907704" y="4461088"/>
              <a:ext cx="6096000" cy="192024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a)	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endParaRPr lang="fr-FR" sz="36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b)	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endParaRPr lang="fr-FR" sz="36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c)	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endParaRPr lang="fr-FR" sz="36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49358745"/>
                  </p:ext>
                </p:extLst>
              </p:nvPr>
            </p:nvGraphicFramePr>
            <p:xfrm>
              <a:off x="1907704" y="4461088"/>
              <a:ext cx="6096000" cy="192024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4286" r="-13200" b="-237143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14286" r="-13200" b="-137143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214286" r="-13200" b="-3714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Flèche droite 5"/>
          <p:cNvSpPr/>
          <p:nvPr/>
        </p:nvSpPr>
        <p:spPr>
          <a:xfrm>
            <a:off x="827584" y="4653136"/>
            <a:ext cx="864096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à coins arrondis 6"/>
              <p:cNvSpPr/>
              <p:nvPr/>
            </p:nvSpPr>
            <p:spPr>
              <a:xfrm>
                <a:off x="1835696" y="1196752"/>
                <a:ext cx="7200800" cy="648072"/>
              </a:xfrm>
              <a:prstGeom prst="wedgeRoundRectCallout">
                <a:avLst>
                  <a:gd name="adj1" fmla="val -13729"/>
                  <a:gd name="adj2" fmla="val 42667"/>
                  <a:gd name="adj3" fmla="val 16667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320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3200" i="1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acc>
                    <m:d>
                      <m:dPr>
                        <m:ctrlPr>
                          <a:rPr lang="fr-FR" sz="320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rgbClr val="92D050"/>
                            </a:solidFill>
                            <a:latin typeface="Cambria Math"/>
                          </a:rPr>
                          <m:t>2 ;−1</m:t>
                        </m:r>
                      </m:e>
                    </m:d>
                    <m:r>
                      <a:rPr lang="fr-FR" sz="3200" b="0" i="1" smtClean="0">
                        <a:solidFill>
                          <a:srgbClr val="92D050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fr-FR" sz="3200" b="0" i="0" smtClean="0">
                        <a:solidFill>
                          <a:srgbClr val="92D050"/>
                        </a:solidFill>
                        <a:latin typeface="Cambria Math"/>
                      </a:rPr>
                      <m:t>et</m:t>
                    </m:r>
                    <m:r>
                      <a:rPr lang="fr-FR" sz="3200" b="0" i="1" smtClean="0">
                        <a:solidFill>
                          <a:srgbClr val="92D050"/>
                        </a:solidFill>
                        <a:latin typeface="Cambria Math"/>
                      </a:rPr>
                      <m:t> </m:t>
                    </m:r>
                    <m:acc>
                      <m:accPr>
                        <m:chr m:val="⃗"/>
                        <m:ctrlPr>
                          <a:rPr lang="fr-FR" sz="3200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acc>
                    <m:d>
                      <m:dPr>
                        <m:ctrlPr>
                          <a:rPr lang="fr-FR" sz="320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200" b="0" i="1" smtClean="0">
                            <a:solidFill>
                              <a:srgbClr val="92D050"/>
                            </a:solidFill>
                            <a:latin typeface="Cambria Math"/>
                          </a:rPr>
                          <m:t>1 ;2</m:t>
                        </m:r>
                      </m:e>
                    </m:d>
                  </m:oMath>
                </a14:m>
                <a:r>
                  <a:rPr lang="fr-FR" sz="3200" dirty="0">
                    <a:solidFill>
                      <a:srgbClr val="92D050"/>
                    </a:solidFill>
                  </a:rPr>
                  <a:t> donc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320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3200" i="1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acc>
                    <m:r>
                      <a:rPr lang="fr-FR" sz="3200" i="1">
                        <a:solidFill>
                          <a:srgbClr val="92D050"/>
                        </a:solidFill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3200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/>
                              </a:rPr>
                              <m:t>𝑛</m:t>
                            </m:r>
                          </m:e>
                          <m:sub>
                            <m: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acc>
                    <m:r>
                      <a:rPr lang="fr-FR" sz="3200" b="0" i="1" smtClean="0">
                        <a:solidFill>
                          <a:srgbClr val="92D050"/>
                        </a:solidFill>
                        <a:latin typeface="Cambria Math"/>
                      </a:rPr>
                      <m:t>=0</m:t>
                    </m:r>
                  </m:oMath>
                </a14:m>
                <a:endParaRPr lang="fr-FR" sz="3200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7" name="Rectangle à coins arrondis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1196752"/>
                <a:ext cx="7200800" cy="648072"/>
              </a:xfrm>
              <a:prstGeom prst="wedgeRoundRectCallout">
                <a:avLst>
                  <a:gd name="adj1" fmla="val -13729"/>
                  <a:gd name="adj2" fmla="val 42667"/>
                  <a:gd name="adj3" fmla="val 16667"/>
                </a:avLst>
              </a:prstGeom>
              <a:blipFill rotWithShape="1">
                <a:blip r:embed="rId4"/>
                <a:stretch>
                  <a:fillRect t="-3604" b="-23423"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562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donne les points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d>
                      <m:d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−3;</m:t>
                        </m:r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et</m:t>
                    </m:r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B</m:t>
                    </m:r>
                    <m:d>
                      <m:d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3;</m:t>
                        </m:r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4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Une équation cartésienne de la médiatrice de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4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d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est :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 l="-22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81343025"/>
                  </p:ext>
                </p:extLst>
              </p:nvPr>
            </p:nvGraphicFramePr>
            <p:xfrm>
              <a:off x="1907704" y="4235315"/>
              <a:ext cx="6096000" cy="192024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a)	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+3</m:t>
                              </m:r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=0</m:t>
                              </m:r>
                            </m:oMath>
                          </a14:m>
                          <a:endParaRPr lang="fr-FR" sz="36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b)	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−2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=0</m:t>
                              </m:r>
                            </m:oMath>
                          </a14:m>
                          <a:endParaRPr lang="fr-FR" sz="36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c)	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−4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+3=0</m:t>
                              </m:r>
                            </m:oMath>
                          </a14:m>
                          <a:endParaRPr lang="fr-FR" sz="3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81343025"/>
                  </p:ext>
                </p:extLst>
              </p:nvPr>
            </p:nvGraphicFramePr>
            <p:xfrm>
              <a:off x="1907704" y="4235315"/>
              <a:ext cx="6096000" cy="192024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4286" r="-13200" b="-237143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14286" r="-13200" b="-137143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214286" r="-13200" b="-3714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à coins arrondis 5"/>
              <p:cNvSpPr/>
              <p:nvPr/>
            </p:nvSpPr>
            <p:spPr>
              <a:xfrm>
                <a:off x="5292080" y="260649"/>
                <a:ext cx="3816424" cy="1584176"/>
              </a:xfrm>
              <a:prstGeom prst="wedgeRoundRectCallout">
                <a:avLst>
                  <a:gd name="adj1" fmla="val -13729"/>
                  <a:gd name="adj2" fmla="val 42667"/>
                  <a:gd name="adj3" fmla="val 16667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>
                    <a:solidFill>
                      <a:srgbClr val="92D050"/>
                    </a:solidFill>
                  </a:rPr>
                  <a:t>Vecteur normal 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280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2800" b="0" i="0" smtClean="0">
                            <a:solidFill>
                              <a:srgbClr val="92D050"/>
                            </a:solidFill>
                            <a:latin typeface="Cambria Math"/>
                          </a:rPr>
                          <m:t>AB</m:t>
                        </m:r>
                      </m:e>
                    </m:acc>
                    <m:d>
                      <m:dPr>
                        <m:ctrlPr>
                          <a:rPr lang="fr-FR" sz="280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0" i="1" smtClean="0">
                            <a:solidFill>
                              <a:srgbClr val="92D050"/>
                            </a:solidFill>
                            <a:latin typeface="Cambria Math"/>
                          </a:rPr>
                          <m:t>6 ;−4</m:t>
                        </m:r>
                      </m:e>
                    </m:d>
                  </m:oMath>
                </a14:m>
                <a:endParaRPr lang="fr-FR" sz="2800" dirty="0">
                  <a:solidFill>
                    <a:srgbClr val="92D050"/>
                  </a:solidFill>
                </a:endParaRPr>
              </a:p>
              <a:p>
                <a:pPr algn="ctr"/>
                <a:r>
                  <a:rPr lang="fr-FR" sz="2800" dirty="0">
                    <a:solidFill>
                      <a:srgbClr val="92D050"/>
                    </a:solidFill>
                  </a:rPr>
                  <a:t>Milieu de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280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2800" b="0" i="0" smtClean="0">
                            <a:solidFill>
                              <a:srgbClr val="92D050"/>
                            </a:solidFill>
                            <a:latin typeface="Cambria Math"/>
                          </a:rPr>
                          <m:t>AB</m:t>
                        </m:r>
                      </m:e>
                    </m:d>
                  </m:oMath>
                </a14:m>
                <a:r>
                  <a:rPr lang="fr-FR" sz="2800" dirty="0">
                    <a:solidFill>
                      <a:srgbClr val="92D050"/>
                    </a:solidFill>
                  </a:rPr>
                  <a:t>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800" b="0" i="0" smtClean="0">
                        <a:solidFill>
                          <a:srgbClr val="92D050"/>
                        </a:solidFill>
                        <a:latin typeface="Cambria Math"/>
                      </a:rPr>
                      <m:t>I</m:t>
                    </m:r>
                    <m:d>
                      <m:dPr>
                        <m:ctrlPr>
                          <a:rPr lang="fr-FR" sz="2800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2800" b="0" i="0" smtClean="0">
                            <a:solidFill>
                              <a:srgbClr val="92D050"/>
                            </a:solidFill>
                            <a:latin typeface="Cambria Math"/>
                          </a:rPr>
                          <m:t>0;</m:t>
                        </m:r>
                        <m:r>
                          <a:rPr lang="fr-FR" sz="2800" b="0" i="1" smtClean="0">
                            <a:solidFill>
                              <a:srgbClr val="92D050"/>
                            </a:solidFill>
                            <a:latin typeface="Cambria Math"/>
                          </a:rPr>
                          <m:t>0</m:t>
                        </m:r>
                      </m:e>
                    </m:d>
                  </m:oMath>
                </a14:m>
                <a:endParaRPr lang="fr-FR" sz="2800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6" name="Rectangle à coins arrondis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80" y="260649"/>
                <a:ext cx="3816424" cy="1584176"/>
              </a:xfrm>
              <a:prstGeom prst="wedgeRoundRectCallout">
                <a:avLst>
                  <a:gd name="adj1" fmla="val -13729"/>
                  <a:gd name="adj2" fmla="val 42667"/>
                  <a:gd name="adj3" fmla="val 16667"/>
                </a:avLst>
              </a:prstGeom>
              <a:blipFill rotWithShape="1">
                <a:blip r:embed="rId4"/>
                <a:stretch>
                  <a:fillRect b="-5303"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Flèche droite 6"/>
          <p:cNvSpPr/>
          <p:nvPr/>
        </p:nvSpPr>
        <p:spPr>
          <a:xfrm>
            <a:off x="827584" y="5013176"/>
            <a:ext cx="864096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089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611560" y="1151931"/>
            <a:ext cx="7918450" cy="2880319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 Équations de droites et de cercles</a:t>
            </a:r>
            <a:endParaRPr lang="fr-FR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5350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250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fr-FR" sz="14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fr-FR" sz="16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Médiatrice de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16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160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d>
                  </m:oMath>
                </a14:m>
                <a:r>
                  <a:rPr lang="fr-FR" sz="16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: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11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14400" b="0" i="1" smtClean="0">
                          <a:latin typeface="Cambria Math"/>
                          <a:ea typeface="Cambria Math" panose="02040503050406030204" pitchFamily="18" charset="0"/>
                        </a:rPr>
                        <m:t>    6</m:t>
                      </m:r>
                      <m:r>
                        <a:rPr lang="fr-FR" sz="14400" i="1">
                          <a:latin typeface="Cambria Math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14400" i="1">
                          <a:latin typeface="Cambria Math"/>
                          <a:ea typeface="Cambria Math" panose="02040503050406030204" pitchFamily="18" charset="0"/>
                        </a:rPr>
                        <m:t>−4</m:t>
                      </m:r>
                      <m:r>
                        <a:rPr lang="fr-FR" sz="14400" i="1">
                          <a:latin typeface="Cambria Math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fr-FR" sz="14400" i="1">
                          <a:latin typeface="Cambria Math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sz="14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111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sz="14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ou </a:t>
                </a:r>
              </a:p>
              <a:p>
                <a:pPr marL="0" indent="0">
                  <a:buNone/>
                </a:pPr>
                <a:r>
                  <a:rPr lang="fr-FR" sz="11100" b="0" dirty="0">
                    <a:ea typeface="Cambria Math" panose="02040503050406030204" pitchFamily="18" charset="0"/>
                  </a:rPr>
                  <a:t>     </a:t>
                </a:r>
                <a14:m>
                  <m:oMath xmlns:m="http://schemas.openxmlformats.org/officeDocument/2006/math">
                    <m:r>
                      <a:rPr lang="fr-FR" sz="14400" b="0" i="1" smtClean="0">
                        <a:latin typeface="Cambria Math"/>
                        <a:ea typeface="Cambria Math" panose="02040503050406030204" pitchFamily="18" charset="0"/>
                      </a:rPr>
                      <m:t>3</m:t>
                    </m:r>
                    <m:r>
                      <a:rPr lang="fr-FR" sz="14400" b="0" i="1" smtClean="0"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14400" b="0" i="1" smtClean="0">
                        <a:latin typeface="Cambria Math"/>
                        <a:ea typeface="Cambria Math" panose="02040503050406030204" pitchFamily="18" charset="0"/>
                      </a:rPr>
                      <m:t>−2</m:t>
                    </m:r>
                    <m:r>
                      <a:rPr lang="fr-FR" sz="14400" b="0" i="1" smtClean="0"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14400" b="0" i="1" smtClean="0">
                        <a:latin typeface="Cambria Math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fr-FR" sz="144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111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	</a:t>
                </a:r>
                <a:r>
                  <a:rPr lang="fr-FR" sz="14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</a:t>
                </a:r>
                <a:r>
                  <a:rPr lang="fr-FR" sz="144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ou</a:t>
                </a:r>
              </a:p>
              <a:p>
                <a:pPr marL="0" indent="0">
                  <a:buNone/>
                </a:pPr>
                <a:r>
                  <a:rPr lang="fr-FR" sz="11100" dirty="0">
                    <a:ea typeface="Cambria Math" panose="02040503050406030204" pitchFamily="18" charset="0"/>
                  </a:rPr>
                  <a:t>            </a:t>
                </a:r>
                <a14:m>
                  <m:oMath xmlns:m="http://schemas.openxmlformats.org/officeDocument/2006/math">
                    <m:r>
                      <a:rPr lang="fr-FR" sz="14400" i="1"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14400" i="1">
                        <a:latin typeface="Cambria Math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14400" i="1" dirty="0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fPr>
                      <m:num>
                        <m:r>
                          <a:rPr lang="fr-FR" sz="14400" b="0" i="1" dirty="0" smtClean="0">
                            <a:latin typeface="Cambria Math"/>
                            <a:ea typeface="Cambria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fr-FR" sz="14400" b="0" i="1" dirty="0" smtClean="0">
                            <a:latin typeface="Cambria Math"/>
                            <a:ea typeface="Cambria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fr-FR" sz="14400" i="1"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</m:oMath>
                </a14:m>
                <a:endParaRPr lang="fr-FR" sz="144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1100" i="1">
                          <a:latin typeface="Cambria Math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fr-FR" sz="11100" i="1">
                          <a:latin typeface="Cambria Math"/>
                          <a:ea typeface="Cambria Math" panose="02040503050406030204" pitchFamily="18" charset="0"/>
                        </a:rPr>
                        <m:t>=2</m:t>
                      </m:r>
                      <m:r>
                        <a:rPr lang="fr-FR" sz="11100" i="1">
                          <a:latin typeface="Cambria Math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11100" i="1">
                          <a:latin typeface="Cambria Math"/>
                          <a:ea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fr-FR" sz="11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1100" i="1">
                          <a:latin typeface="Cambria Math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fr-FR" sz="11100" i="1">
                          <a:latin typeface="Cambria Math"/>
                          <a:ea typeface="Cambria Math" panose="02040503050406030204" pitchFamily="18" charset="0"/>
                        </a:rPr>
                        <m:t>=2</m:t>
                      </m:r>
                      <m:r>
                        <a:rPr lang="fr-FR" sz="11100" i="1">
                          <a:latin typeface="Cambria Math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11100" i="1">
                          <a:latin typeface="Cambria Math"/>
                          <a:ea typeface="Cambria Math" panose="02040503050406030204" pitchFamily="18" charset="0"/>
                        </a:rPr>
                        <m:t>−4</m:t>
                      </m:r>
                    </m:oMath>
                  </m:oMathPara>
                </a14:m>
                <a:endParaRPr lang="fr-FR" sz="11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fr-FR" sz="4600" dirty="0">
                  <a:latin typeface="Cambria" panose="02040503050406030204" pitchFamily="18" charset="0"/>
                  <a:ea typeface="Cambria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fr-FR" sz="4600" dirty="0">
                    <a:latin typeface="Cambria" panose="02040503050406030204" pitchFamily="18" charset="0"/>
                    <a:ea typeface="Cambria" panose="02040503050406030204" pitchFamily="18" charset="0"/>
                  </a:rPr>
                  <a:t>      </a:t>
                </a:r>
              </a:p>
              <a:p>
                <a:pPr marL="0" indent="0"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 l="-1267" t="-44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159458"/>
            <a:ext cx="6048672" cy="472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6763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Le cercle </a:t>
                </a:r>
                <a:r>
                  <a:rPr lang="el-G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Γ</a:t>
                </a: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de diamètre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4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EF</m:t>
                        </m:r>
                      </m:e>
                    </m:d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avec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E</m:t>
                    </m:r>
                    <m:d>
                      <m:d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2;−5</m:t>
                        </m:r>
                      </m:e>
                    </m:d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et</m:t>
                    </m:r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F</m:t>
                    </m:r>
                    <m:d>
                      <m:d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3;1</m:t>
                        </m:r>
                      </m:e>
                    </m:d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pour centre I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de coordonnées :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37742080"/>
                  </p:ext>
                </p:extLst>
              </p:nvPr>
            </p:nvGraphicFramePr>
            <p:xfrm>
              <a:off x="1907704" y="4188609"/>
              <a:ext cx="6096000" cy="2192719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5</m:t>
                                      </m:r>
                                    </m:num>
                                    <m:den>
                                      <m: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 ;2</m:t>
                                  </m:r>
                                </m:e>
                              </m:d>
                            </m:oMath>
                          </a14:m>
                          <a:endParaRPr lang="fr-FR" sz="36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b)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−0,5 ;−3</m:t>
                                  </m:r>
                                </m:e>
                              </m:d>
                            </m:oMath>
                          </a14:m>
                          <a:endParaRPr lang="fr-FR" sz="36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c)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2,5 ;−2</m:t>
                                  </m:r>
                                </m:e>
                              </m:d>
                            </m:oMath>
                          </a14:m>
                          <a:endParaRPr lang="fr-FR" sz="3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37742080"/>
                  </p:ext>
                </p:extLst>
              </p:nvPr>
            </p:nvGraphicFramePr>
            <p:xfrm>
              <a:off x="1907704" y="4188609"/>
              <a:ext cx="6096000" cy="2192719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/>
                  </a:tblGrid>
                  <a:tr h="91255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2000" r="-14800" b="-166000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45714" r="-14800" b="-137143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245714" r="-14800" b="-3714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Flèche droite 5"/>
          <p:cNvSpPr/>
          <p:nvPr/>
        </p:nvSpPr>
        <p:spPr>
          <a:xfrm>
            <a:off x="827584" y="5913396"/>
            <a:ext cx="864096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à coins arrondis 6"/>
              <p:cNvSpPr/>
              <p:nvPr/>
            </p:nvSpPr>
            <p:spPr>
              <a:xfrm>
                <a:off x="5364088" y="384473"/>
                <a:ext cx="3672408" cy="1460352"/>
              </a:xfrm>
              <a:prstGeom prst="wedgeRoundRectCallout">
                <a:avLst>
                  <a:gd name="adj1" fmla="val -13729"/>
                  <a:gd name="adj2" fmla="val 42667"/>
                  <a:gd name="adj3" fmla="val 16667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dirty="0">
                    <a:solidFill>
                      <a:srgbClr val="92D050"/>
                    </a:solidFill>
                  </a:rPr>
                  <a:t>Abscisse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80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b="0" i="1" smtClean="0">
                            <a:solidFill>
                              <a:srgbClr val="92D050"/>
                            </a:solidFill>
                            <a:latin typeface="Cambria Math"/>
                          </a:rPr>
                          <m:t>2+3</m:t>
                        </m:r>
                      </m:num>
                      <m:den>
                        <m:r>
                          <a:rPr lang="fr-FR" sz="2800" b="0" i="1" smtClean="0">
                            <a:solidFill>
                              <a:srgbClr val="92D05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fr-FR" sz="2800" b="0" i="1" smtClean="0">
                        <a:solidFill>
                          <a:srgbClr val="92D050"/>
                        </a:solidFill>
                        <a:latin typeface="Cambria Math"/>
                      </a:rPr>
                      <m:t>=2,5</m:t>
                    </m:r>
                  </m:oMath>
                </a14:m>
                <a:endParaRPr lang="fr-FR" sz="2800" b="0" dirty="0">
                  <a:solidFill>
                    <a:srgbClr val="92D050"/>
                  </a:solidFill>
                </a:endParaRPr>
              </a:p>
              <a:p>
                <a:pPr algn="ctr"/>
                <a:r>
                  <a:rPr lang="fr-FR" sz="2800" dirty="0">
                    <a:solidFill>
                      <a:srgbClr val="92D050"/>
                    </a:solidFill>
                  </a:rPr>
                  <a:t>Ordonnée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280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2800" b="0" i="1" smtClean="0">
                            <a:solidFill>
                              <a:srgbClr val="92D050"/>
                            </a:solidFill>
                            <a:latin typeface="Cambria Math"/>
                          </a:rPr>
                          <m:t>−5+1</m:t>
                        </m:r>
                      </m:num>
                      <m:den>
                        <m:r>
                          <a:rPr lang="fr-FR" sz="2800" b="0" i="1" smtClean="0">
                            <a:solidFill>
                              <a:srgbClr val="92D05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fr-FR" sz="2800" b="0" i="1" smtClean="0">
                        <a:solidFill>
                          <a:srgbClr val="92D050"/>
                        </a:solidFill>
                        <a:latin typeface="Cambria Math"/>
                      </a:rPr>
                      <m:t>=−2</m:t>
                    </m:r>
                  </m:oMath>
                </a14:m>
                <a:endParaRPr lang="fr-FR" sz="2800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7" name="Rectangle à coins arrondis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384473"/>
                <a:ext cx="3672408" cy="1460352"/>
              </a:xfrm>
              <a:prstGeom prst="wedgeRoundRectCallout">
                <a:avLst>
                  <a:gd name="adj1" fmla="val -13729"/>
                  <a:gd name="adj2" fmla="val 42667"/>
                  <a:gd name="adj3" fmla="val 16667"/>
                </a:avLst>
              </a:prstGeom>
              <a:blipFill rotWithShape="1">
                <a:blip r:embed="rId4"/>
                <a:stretch>
                  <a:fillRect l="-825"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4252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spcBef>
                    <a:spcPts val="1200"/>
                  </a:spcBef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Le cercle </a:t>
                </a:r>
                <a:r>
                  <a:rPr lang="el-G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Γ</a:t>
                </a: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de centre</a:t>
                </a:r>
                <a:r>
                  <a:rPr lang="fr-FR" sz="40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d>
                      <m:d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1;1</m:t>
                        </m:r>
                      </m:e>
                    </m:d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passant par le point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dirty="0" smtClean="0">
                        <a:latin typeface="Cambria Math"/>
                        <a:ea typeface="Cambria Math" panose="02040503050406030204" pitchFamily="18" charset="0"/>
                      </a:rPr>
                      <m:t>B</m:t>
                    </m:r>
                    <m:d>
                      <m:dPr>
                        <m:ctrlPr>
                          <a:rPr lang="fr-FR" sz="4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</a:rPr>
                          <m:t>5</m:t>
                        </m:r>
                        <m:r>
                          <a:rPr lang="fr-FR" sz="4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;</m:t>
                        </m:r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pour rayon :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 r="-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27584369"/>
                  </p:ext>
                </p:extLst>
              </p:nvPr>
            </p:nvGraphicFramePr>
            <p:xfrm>
              <a:off x="1907704" y="4235315"/>
              <a:ext cx="6096000" cy="203035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a)	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17</m:t>
                              </m:r>
                            </m:oMath>
                          </a14:m>
                          <a:endParaRPr lang="fr-FR" sz="36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b)	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fr-FR" sz="3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3600" b="0" i="1" smtClean="0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17</m:t>
                                  </m:r>
                                </m:e>
                              </m:rad>
                            </m:oMath>
                          </a14:m>
                          <a:endParaRPr lang="fr-FR" sz="36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c)	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fr-FR" sz="3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3600" b="0" i="1" smtClean="0"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15</m:t>
                                  </m:r>
                                </m:e>
                              </m:rad>
                            </m:oMath>
                          </a14:m>
                          <a:endParaRPr lang="fr-FR" sz="3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27584369"/>
                  </p:ext>
                </p:extLst>
              </p:nvPr>
            </p:nvGraphicFramePr>
            <p:xfrm>
              <a:off x="1907704" y="4235315"/>
              <a:ext cx="6096000" cy="203035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4286" r="-13800" b="-253333"/>
                          </a:stretch>
                        </a:blipFill>
                      </a:tcPr>
                    </a:tc>
                  </a:tr>
                  <a:tr h="69284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05263" r="-13800" b="-133333"/>
                          </a:stretch>
                        </a:blipFill>
                      </a:tcPr>
                    </a:tc>
                  </a:tr>
                  <a:tr h="69742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205263" r="-13800" b="-3333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Flèche droite 5"/>
          <p:cNvSpPr/>
          <p:nvPr/>
        </p:nvSpPr>
        <p:spPr>
          <a:xfrm>
            <a:off x="840307" y="5085184"/>
            <a:ext cx="864096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à coins arrondis 6"/>
              <p:cNvSpPr/>
              <p:nvPr/>
            </p:nvSpPr>
            <p:spPr>
              <a:xfrm>
                <a:off x="683568" y="3356992"/>
                <a:ext cx="7632848" cy="648072"/>
              </a:xfrm>
              <a:prstGeom prst="wedgeRoundRectCallout">
                <a:avLst>
                  <a:gd name="adj1" fmla="val -13729"/>
                  <a:gd name="adj2" fmla="val 42667"/>
                  <a:gd name="adj3" fmla="val 16667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3200" dirty="0">
                    <a:solidFill>
                      <a:srgbClr val="92D050"/>
                    </a:solidFill>
                  </a:rPr>
                  <a:t>Rayon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200" b="0" i="0" smtClean="0">
                        <a:solidFill>
                          <a:srgbClr val="92D050"/>
                        </a:solidFill>
                        <a:latin typeface="Cambria Math"/>
                      </a:rPr>
                      <m:t>AB</m:t>
                    </m:r>
                    <m:r>
                      <a:rPr lang="fr-FR" sz="3200" b="0" i="0" smtClean="0">
                        <a:solidFill>
                          <a:srgbClr val="92D050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3200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fr-FR" sz="3200" b="0" i="1" smtClean="0">
                                    <a:solidFill>
                                      <a:srgbClr val="92D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3200" b="0" i="0" smtClean="0">
                                    <a:solidFill>
                                      <a:srgbClr val="92D050"/>
                                    </a:solidFill>
                                    <a:latin typeface="Cambria Math"/>
                                  </a:rPr>
                                  <m:t>5−1</m:t>
                                </m:r>
                              </m:e>
                            </m:d>
                          </m:e>
                          <m:sup>
                            <m:r>
                              <a:rPr lang="fr-FR" sz="3200" b="0" i="0" smtClean="0">
                                <a:solidFill>
                                  <a:srgbClr val="92D05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fr-FR" sz="3200" b="0" i="0" smtClean="0">
                            <a:solidFill>
                              <a:srgbClr val="92D050"/>
                            </a:solidFill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fr-FR" sz="3200" b="0" i="1" smtClean="0">
                                <a:solidFill>
                                  <a:srgbClr val="92D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fr-FR" sz="3200" b="0" i="1" smtClean="0">
                                    <a:solidFill>
                                      <a:srgbClr val="92D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3200" b="0" i="0" smtClean="0">
                                    <a:solidFill>
                                      <a:srgbClr val="92D050"/>
                                    </a:solidFill>
                                    <a:latin typeface="Cambria Math"/>
                                  </a:rPr>
                                  <m:t>0−1</m:t>
                                </m:r>
                              </m:e>
                            </m:d>
                          </m:e>
                          <m:sup>
                            <m:r>
                              <a:rPr lang="fr-FR" sz="3200" b="0" i="0" smtClean="0">
                                <a:solidFill>
                                  <a:srgbClr val="92D05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fr-FR" sz="3200" b="0" i="0" smtClean="0">
                        <a:solidFill>
                          <a:srgbClr val="92D050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3200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3200" b="0" i="0" smtClean="0">
                            <a:solidFill>
                              <a:srgbClr val="92D050"/>
                            </a:solidFill>
                            <a:latin typeface="Cambria Math"/>
                          </a:rPr>
                          <m:t>17</m:t>
                        </m:r>
                      </m:e>
                    </m:rad>
                  </m:oMath>
                </a14:m>
                <a:endParaRPr lang="fr-FR" sz="3200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7" name="Rectangle à coins arrondis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3356992"/>
                <a:ext cx="7632848" cy="648072"/>
              </a:xfrm>
              <a:prstGeom prst="wedgeRoundRectCallout">
                <a:avLst>
                  <a:gd name="adj1" fmla="val -13729"/>
                  <a:gd name="adj2" fmla="val 42667"/>
                  <a:gd name="adj3" fmla="val 16667"/>
                </a:avLst>
              </a:prstGeom>
              <a:blipFill rotWithShape="1">
                <a:blip r:embed="rId4"/>
                <a:stretch>
                  <a:fillRect l="-876" b="-30909"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4904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96752"/>
            <a:ext cx="4538155" cy="345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r>
                  <a:rPr lang="fr-FR" sz="1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</a:p>
              <a:p>
                <a:pPr marL="0" indent="0"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Le cercle de centre</a:t>
                </a:r>
              </a:p>
              <a:p>
                <a:pPr marL="0" indent="0"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  </m:t>
                    </m:r>
                    <m:r>
                      <m:rPr>
                        <m:sty m:val="p"/>
                      </m:rPr>
                      <a:rPr lang="fr-FR" sz="4000">
                        <a:latin typeface="Cambria Math"/>
                        <a:ea typeface="Cambria Math" panose="02040503050406030204" pitchFamily="18" charset="0"/>
                      </a:rPr>
                      <m:t>I</m:t>
                    </m:r>
                    <m:d>
                      <m:d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</a:rPr>
                          <m:t>−3</m:t>
                        </m:r>
                        <m: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;</m:t>
                        </m:r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tangent à</a:t>
                </a:r>
              </a:p>
              <a:p>
                <a:pPr marL="0" indent="0"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l’axe des ordonnées</a:t>
                </a:r>
              </a:p>
              <a:p>
                <a:pPr marL="0" indent="0"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a pour équation :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lèche droite 5"/>
          <p:cNvSpPr/>
          <p:nvPr/>
        </p:nvSpPr>
        <p:spPr>
          <a:xfrm>
            <a:off x="755576" y="6093296"/>
            <a:ext cx="864096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à coins arrondis 6"/>
              <p:cNvSpPr/>
              <p:nvPr/>
            </p:nvSpPr>
            <p:spPr>
              <a:xfrm>
                <a:off x="3923928" y="1196752"/>
                <a:ext cx="5112568" cy="648072"/>
              </a:xfrm>
              <a:prstGeom prst="wedgeRoundRectCallout">
                <a:avLst>
                  <a:gd name="adj1" fmla="val -13729"/>
                  <a:gd name="adj2" fmla="val 42667"/>
                  <a:gd name="adj3" fmla="val 16667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200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i="1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0" i="1" smtClean="0">
                                  <a:solidFill>
                                    <a:srgbClr val="92D050"/>
                                  </a:solidFill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3200" b="0" i="1" smtClean="0">
                                  <a:solidFill>
                                    <a:srgbClr val="92D05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sz="3200" b="0" i="1" smtClean="0">
                                      <a:solidFill>
                                        <a:srgbClr val="92D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3200" b="0" i="1" smtClean="0">
                                      <a:solidFill>
                                        <a:srgbClr val="92D050"/>
                                      </a:solidFill>
                                      <a:latin typeface="Cambria Math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fr-FR" sz="3200" b="0" i="0" smtClean="0">
                                      <a:solidFill>
                                        <a:srgbClr val="92D050"/>
                                      </a:solidFill>
                                      <a:latin typeface="Cambria Math"/>
                                    </a:rPr>
                                    <m:t>I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fr-FR" sz="3200" b="0" i="1" smtClean="0">
                              <a:solidFill>
                                <a:srgbClr val="92D05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solidFill>
                            <a:srgbClr val="92D050"/>
                          </a:solidFill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fr-FR" sz="3200" b="0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0" i="1" smtClean="0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3200" b="0" i="1" smtClean="0">
                                  <a:solidFill>
                                    <a:srgbClr val="92D050"/>
                                  </a:solidFill>
                                  <a:latin typeface="Cambria Math"/>
                                </a:rPr>
                                <m:t>𝑦</m:t>
                              </m:r>
                              <m:r>
                                <a:rPr lang="fr-FR" sz="3200" b="0" i="1" smtClean="0">
                                  <a:solidFill>
                                    <a:srgbClr val="92D050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fr-FR" sz="3200" b="0" i="1" smtClean="0">
                                      <a:solidFill>
                                        <a:srgbClr val="92D0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3200" b="0" i="1" smtClean="0">
                                      <a:solidFill>
                                        <a:srgbClr val="92D050"/>
                                      </a:solidFill>
                                      <a:latin typeface="Cambria Math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fr-FR" sz="3200" b="0" i="0" smtClean="0">
                                      <a:solidFill>
                                        <a:srgbClr val="92D050"/>
                                      </a:solidFill>
                                      <a:latin typeface="Cambria Math"/>
                                    </a:rPr>
                                    <m:t>I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fr-FR" sz="3200" b="0" i="1" smtClean="0">
                              <a:solidFill>
                                <a:srgbClr val="92D05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solidFill>
                            <a:srgbClr val="92D05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sz="3200" b="0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solidFill>
                                <a:srgbClr val="92D050"/>
                              </a:solidFill>
                              <a:latin typeface="Cambria Math"/>
                            </a:rPr>
                            <m:t>R</m:t>
                          </m:r>
                        </m:e>
                        <m:sup>
                          <m:r>
                            <a:rPr lang="fr-FR" sz="3200" b="0" i="1" smtClean="0">
                              <a:solidFill>
                                <a:srgbClr val="92D05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sz="3200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7" name="Rectangle à coins arrondis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1196752"/>
                <a:ext cx="5112568" cy="648072"/>
              </a:xfrm>
              <a:prstGeom prst="wedgeRoundRectCallout">
                <a:avLst>
                  <a:gd name="adj1" fmla="val -13729"/>
                  <a:gd name="adj2" fmla="val 42667"/>
                  <a:gd name="adj3" fmla="val 16667"/>
                </a:avLst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au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79060043"/>
                  </p:ext>
                </p:extLst>
              </p:nvPr>
            </p:nvGraphicFramePr>
            <p:xfrm>
              <a:off x="1860801" y="4605104"/>
              <a:ext cx="6023567" cy="192024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2356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569952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a)</a:t>
                          </a:r>
                          <a:r>
                            <a:rPr lang="fr-FR" sz="3600" b="0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−3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+2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=9</m:t>
                              </m:r>
                            </m:oMath>
                          </a14:m>
                          <a:endParaRPr lang="fr-FR" sz="32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b)</a:t>
                          </a:r>
                          <a:r>
                            <a:rPr lang="fr-FR" sz="3600" b="0" baseline="0" dirty="0">
                              <a:ea typeface="Cambria Math" panose="020405030504060302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+3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−2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=3</m:t>
                              </m:r>
                            </m:oMath>
                          </a14:m>
                          <a:endParaRPr lang="fr-FR" sz="32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c)</a:t>
                          </a:r>
                          <a:r>
                            <a:rPr lang="fr-FR" sz="3600" b="0" baseline="0" dirty="0">
                              <a:ea typeface="Cambria Math" panose="020405030504060302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d>
                                    <m:dPr>
                                      <m:ctrlP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+3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fr-FR" sz="32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−2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=9</m:t>
                              </m:r>
                            </m:oMath>
                          </a14:m>
                          <a:endParaRPr lang="fr-FR" sz="32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au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79060043"/>
                  </p:ext>
                </p:extLst>
              </p:nvPr>
            </p:nvGraphicFramePr>
            <p:xfrm>
              <a:off x="1860801" y="4605104"/>
              <a:ext cx="6023567" cy="192024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23567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5"/>
                          <a:stretch>
                            <a:fillRect l="-1619" t="-14286" r="-13462" b="-236190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5"/>
                          <a:stretch>
                            <a:fillRect l="-1619" t="-114286" r="-13462" b="-136190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5"/>
                          <a:stretch>
                            <a:fillRect l="-1619" t="-214286" r="-13462" b="-361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010711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Le cercle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4000" i="1" smtClean="0">
                        <a:latin typeface="Cambria Math"/>
                        <a:ea typeface="Cambria Math"/>
                      </a:rPr>
                      <m:t>Γ</m:t>
                    </m:r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pour équation :</a:t>
                </a:r>
              </a:p>
              <a:p>
                <a:pPr marL="0" indent="0" algn="ctr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4000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4000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−1,9</m:t>
                              </m:r>
                            </m:e>
                          </m:d>
                        </m:e>
                        <m:sup>
                          <m:r>
                            <a:rPr lang="fr-FR" sz="4000" i="1"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i="1"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fr-FR" sz="4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4000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sz="4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4000" i="1"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sz="40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,75</m:t>
                              </m:r>
                            </m:e>
                          </m:d>
                        </m:e>
                        <m:sup>
                          <m:r>
                            <a:rPr lang="fr-FR" sz="4000" i="1">
                              <a:latin typeface="Cambria Math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FR" sz="4000" b="0" i="1" smtClean="0">
                          <a:latin typeface="Cambria Math"/>
                          <a:ea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fr-FR" sz="4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Son centre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4000" i="1" smtClean="0">
                        <a:latin typeface="Cambria Math"/>
                        <a:ea typeface="Cambria Math"/>
                      </a:rPr>
                      <m:t>Ω</m:t>
                    </m:r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son rayon r vérifient :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74856279"/>
                  </p:ext>
                </p:extLst>
              </p:nvPr>
            </p:nvGraphicFramePr>
            <p:xfrm>
              <a:off x="1763688" y="4479565"/>
              <a:ext cx="6096000" cy="1973771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1,9 ;2,75</m:t>
                                  </m:r>
                                </m:e>
                              </m:d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r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oMath>
                          </a14:m>
                          <a:endParaRPr lang="fr-FR" sz="3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b)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−1,9 ;−2,75</m:t>
                                  </m:r>
                                </m:e>
                              </m:d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r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=2</m:t>
                              </m:r>
                            </m:oMath>
                          </a14:m>
                          <a:endParaRPr lang="fr-FR" sz="3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c)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1,9 ;2,75</m:t>
                                  </m:r>
                                </m:e>
                              </m:d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r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rad>
                                <m:radPr>
                                  <m:degHide m:val="on"/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rad>
                            </m:oMath>
                          </a14:m>
                          <a:endParaRPr lang="fr-FR" sz="36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74856279"/>
                  </p:ext>
                </p:extLst>
              </p:nvPr>
            </p:nvGraphicFramePr>
            <p:xfrm>
              <a:off x="1763688" y="4479565"/>
              <a:ext cx="6096000" cy="1973771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>
                          <a:blip r:embed="rId3"/>
                          <a:stretch>
                            <a:fillRect l="-1499" t="-14286" r="-13387" b="-24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>
                          <a:blip r:embed="rId3"/>
                          <a:stretch>
                            <a:fillRect l="-1499" t="-113208" r="-13387" b="-14434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693611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>
                          <a:blip r:embed="rId3"/>
                          <a:stretch>
                            <a:fillRect l="-1499" t="-198246" r="-13387" b="-342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Flèche droite 5"/>
          <p:cNvSpPr/>
          <p:nvPr/>
        </p:nvSpPr>
        <p:spPr>
          <a:xfrm>
            <a:off x="755576" y="6013648"/>
            <a:ext cx="864096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cxnSp>
        <p:nvCxnSpPr>
          <p:cNvPr id="7" name="Connecteur droit avec flèche 6"/>
          <p:cNvCxnSpPr>
            <a:cxnSpLocks/>
          </p:cNvCxnSpPr>
          <p:nvPr/>
        </p:nvCxnSpPr>
        <p:spPr>
          <a:xfrm>
            <a:off x="2915816" y="3208784"/>
            <a:ext cx="576064" cy="2812504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>
            <a:cxnSpLocks/>
          </p:cNvCxnSpPr>
          <p:nvPr/>
        </p:nvCxnSpPr>
        <p:spPr>
          <a:xfrm flipH="1">
            <a:off x="4572000" y="3287994"/>
            <a:ext cx="1117431" cy="2589278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à coins arrondis 18"/>
              <p:cNvSpPr/>
              <p:nvPr/>
            </p:nvSpPr>
            <p:spPr>
              <a:xfrm>
                <a:off x="8100392" y="2386875"/>
                <a:ext cx="720080" cy="648072"/>
              </a:xfrm>
              <a:prstGeom prst="wedgeRoundRectCallout">
                <a:avLst>
                  <a:gd name="adj1" fmla="val -89373"/>
                  <a:gd name="adj2" fmla="val 44735"/>
                  <a:gd name="adj3" fmla="val 16667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200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solidFill>
                                <a:srgbClr val="92D050"/>
                              </a:solidFill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fr-FR" sz="3200" b="0" i="1" smtClean="0">
                              <a:solidFill>
                                <a:srgbClr val="92D05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sz="3200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19" name="Rectangle à coins arrondis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00392" y="2386875"/>
                <a:ext cx="720080" cy="648072"/>
              </a:xfrm>
              <a:prstGeom prst="wedgeRoundRectCallout">
                <a:avLst>
                  <a:gd name="adj1" fmla="val -89373"/>
                  <a:gd name="adj2" fmla="val 44735"/>
                  <a:gd name="adj3" fmla="val 16667"/>
                </a:avLst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1127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p:sp>
        <p:nvSpPr>
          <p:cNvPr id="5" name="Espace réservé du contenu 7"/>
          <p:cNvSpPr txBox="1">
            <a:spLocks/>
          </p:cNvSpPr>
          <p:nvPr/>
        </p:nvSpPr>
        <p:spPr>
          <a:xfrm>
            <a:off x="0" y="1600200"/>
            <a:ext cx="9144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fr-FR" sz="800" dirty="0"/>
          </a:p>
          <a:p>
            <a:pPr marL="0" indent="0" algn="ctr">
              <a:buFont typeface="Arial" panose="020B0604020202020204" pitchFamily="34" charset="0"/>
              <a:buNone/>
            </a:pP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4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48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08" y="1340768"/>
            <a:ext cx="8333556" cy="5518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Connecteur droit 2"/>
          <p:cNvCxnSpPr/>
          <p:nvPr/>
        </p:nvCxnSpPr>
        <p:spPr>
          <a:xfrm>
            <a:off x="2721496" y="3645024"/>
            <a:ext cx="914400" cy="9144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035781" y="3586232"/>
                <a:ext cx="774764" cy="6428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fr-FR" sz="3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fr-FR" sz="3200" b="0" i="0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2</m:t>
                          </m:r>
                        </m:e>
                      </m:rad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5781" y="3586232"/>
                <a:ext cx="774764" cy="64286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2339752" y="6228601"/>
            <a:ext cx="705642" cy="584775"/>
          </a:xfrm>
          <a:prstGeom prst="rect">
            <a:avLst/>
          </a:prstGeom>
          <a:solidFill>
            <a:schemeClr val="accent1">
              <a:alpha val="94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3200" dirty="0"/>
              <a:t>1.9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0" y="3322890"/>
            <a:ext cx="914033" cy="584775"/>
          </a:xfrm>
          <a:prstGeom prst="rect">
            <a:avLst/>
          </a:prstGeom>
          <a:solidFill>
            <a:schemeClr val="accent1">
              <a:alpha val="94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3200" dirty="0"/>
              <a:t>2.75</a:t>
            </a:r>
          </a:p>
        </p:txBody>
      </p:sp>
    </p:spTree>
    <p:extLst>
      <p:ext uri="{BB962C8B-B14F-4D97-AF65-F5344CB8AC3E}">
        <p14:creationId xmlns:p14="http://schemas.microsoft.com/office/powerpoint/2010/main" val="2071134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7"/>
              <p:cNvSpPr txBox="1">
                <a:spLocks/>
              </p:cNvSpPr>
              <p:nvPr/>
            </p:nvSpPr>
            <p:spPr>
              <a:xfrm>
                <a:off x="0" y="1196753"/>
                <a:ext cx="9144000" cy="566124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fr-FR" sz="37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L’algorithme affiche si un point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700">
                        <a:latin typeface="Cambria Math"/>
                        <a:ea typeface="Cambria Math" panose="02040503050406030204" pitchFamily="18" charset="0"/>
                      </a:rPr>
                      <m:t>M</m:t>
                    </m:r>
                    <m:d>
                      <m:dPr>
                        <m:ctrlPr>
                          <a:rPr lang="fr-FR" sz="37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700" i="1">
                            <a:latin typeface="Cambria Math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fr-FR" sz="3700" i="1">
                            <a:latin typeface="Cambria Math"/>
                            <a:ea typeface="Cambria Math" panose="02040503050406030204" pitchFamily="18" charset="0"/>
                          </a:rPr>
                          <m:t> ;</m:t>
                        </m:r>
                        <m:r>
                          <a:rPr lang="fr-FR" sz="3700" i="1">
                            <a:latin typeface="Cambria Math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</m:d>
                  </m:oMath>
                </a14:m>
                <a:r>
                  <a:rPr lang="fr-FR" sz="37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appartient à un disque de centre </a:t>
                </a:r>
                <a:r>
                  <a:rPr lang="el-GR" sz="37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Ω</a:t>
                </a:r>
                <a:r>
                  <a:rPr lang="fr-FR" sz="37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de rayon r.</a:t>
                </a:r>
              </a:p>
              <a:p>
                <a:pPr marL="0" indent="0" algn="ctr"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3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33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5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fr-FR" sz="5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600" i="1">
                        <a:latin typeface="Cambria Math"/>
                        <a:ea typeface="Cambria Math"/>
                      </a:rPr>
                      <m:t>Ω</m:t>
                    </m:r>
                  </m:oMath>
                </a14:m>
                <a:r>
                  <a:rPr lang="fr-FR" sz="3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 r vérifient :</a:t>
                </a:r>
              </a:p>
              <a:p>
                <a:pPr marL="0" indent="0" algn="ctr"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31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8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96753"/>
                <a:ext cx="9144000" cy="5661248"/>
              </a:xfrm>
              <a:prstGeom prst="rect">
                <a:avLst/>
              </a:prstGeom>
              <a:blipFill rotWithShape="1">
                <a:blip r:embed="rId2"/>
                <a:stretch>
                  <a:fillRect t="-2799" r="-7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</a:p>
        </p:txBody>
      </p:sp>
      <p:sp>
        <p:nvSpPr>
          <p:cNvPr id="5" name="Espace réservé du contenu 7"/>
          <p:cNvSpPr txBox="1">
            <a:spLocks/>
          </p:cNvSpPr>
          <p:nvPr/>
        </p:nvSpPr>
        <p:spPr>
          <a:xfrm>
            <a:off x="0" y="1600200"/>
            <a:ext cx="9144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fr-FR" sz="800" dirty="0"/>
          </a:p>
          <a:p>
            <a:pPr marL="0" indent="0" algn="ctr">
              <a:buFont typeface="Arial" panose="020B0604020202020204" pitchFamily="34" charset="0"/>
              <a:buNone/>
            </a:pPr>
            <a:endParaRPr lang="fr-FR" sz="40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4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FR" sz="48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26491730"/>
                  </p:ext>
                </p:extLst>
              </p:nvPr>
            </p:nvGraphicFramePr>
            <p:xfrm>
              <a:off x="1475656" y="4869160"/>
              <a:ext cx="6096000" cy="1788287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  <m:d>
                                <m:dPr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−1 ;2</m:t>
                                  </m:r>
                                </m:e>
                              </m:d>
                              <m: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r</m:t>
                              </m:r>
                              <m: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=5</m:t>
                              </m:r>
                            </m:oMath>
                          </a14:m>
                          <a:endParaRPr lang="fr-FR" sz="32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b="0" dirty="0">
                              <a:ea typeface="Cambria Math" panose="02040503050406030204" pitchFamily="18" charset="0"/>
                            </a:rPr>
                            <a:t> b)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  <m:d>
                                <m:dPr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 ;−2</m:t>
                                  </m:r>
                                </m:e>
                              </m:d>
                              <m: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r</m:t>
                              </m:r>
                              <m: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=5</m:t>
                              </m:r>
                            </m:oMath>
                          </a14:m>
                          <a:endParaRPr lang="fr-FR" sz="32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b="0" dirty="0">
                              <a:ea typeface="Cambria Math" panose="02040503050406030204" pitchFamily="18" charset="0"/>
                            </a:rPr>
                            <a:t> c)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  <m:d>
                                <m:dPr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2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 ;−2</m:t>
                                  </m:r>
                                </m:e>
                              </m:d>
                              <m: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r</m:t>
                              </m:r>
                              <m:r>
                                <a:rPr lang="fr-FR" sz="32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=</m:t>
                              </m:r>
                              <m:rad>
                                <m:radPr>
                                  <m:degHide m:val="on"/>
                                  <m:ctrlP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5</m:t>
                                  </m:r>
                                </m:e>
                              </m:rad>
                            </m:oMath>
                          </a14:m>
                          <a:endParaRPr lang="fr-FR" sz="3200" b="0" i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26491730"/>
                  </p:ext>
                </p:extLst>
              </p:nvPr>
            </p:nvGraphicFramePr>
            <p:xfrm>
              <a:off x="1475656" y="4869160"/>
              <a:ext cx="6096000" cy="1788287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/>
                  </a:tblGrid>
                  <a:tr h="57912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3684" r="-12400" b="-244211"/>
                          </a:stretch>
                        </a:blipFill>
                      </a:tcPr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13684" r="-12400" b="-144211"/>
                          </a:stretch>
                        </a:blipFill>
                      </a:tcPr>
                    </a:tc>
                  </a:tr>
                  <a:tr h="63004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97087" r="-12400" b="-3301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66867440"/>
                  </p:ext>
                </p:extLst>
              </p:nvPr>
            </p:nvGraphicFramePr>
            <p:xfrm>
              <a:off x="1475656" y="2079104"/>
              <a:ext cx="6120680" cy="2286000"/>
            </p:xfrm>
            <a:graphic>
              <a:graphicData uri="http://schemas.openxmlformats.org/drawingml/2006/table">
                <a:tbl>
                  <a:tblPr firstRow="1" bandRow="1">
                    <a:effectLst>
                      <a:outerShdw blurRad="50800" dist="50800" dir="5400000" algn="ctr" rotWithShape="0">
                        <a:schemeClr val="bg1">
                          <a:lumMod val="50000"/>
                        </a:schemeClr>
                      </a:outerShdw>
                    </a:effectLst>
                    <a:tableStyleId>{5C22544A-7EE6-4342-B048-85BDC9FD1C3A}</a:tableStyleId>
                  </a:tblPr>
                  <a:tblGrid>
                    <a:gridCol w="61206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2053392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4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d </a:t>
                          </a:r>
                          <a14:m>
                            <m:oMath xmlns:m="http://schemas.openxmlformats.org/officeDocument/2006/math"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←</m:t>
                              </m:r>
                            </m:oMath>
                          </a14:m>
                          <a:r>
                            <a:rPr lang="fr-FR" sz="24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𝑥</m:t>
                                      </m:r>
                                      <m:r>
                                        <a:rPr lang="fr-FR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FR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𝑦</m:t>
                                      </m:r>
                                      <m:r>
                                        <a:rPr lang="fr-FR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+2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24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fr-FR" sz="24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4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Si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24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d</m:t>
                              </m:r>
                              <m:r>
                                <a:rPr lang="fr-FR" sz="24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≤5</m:t>
                              </m:r>
                            </m:oMath>
                          </a14:m>
                          <a:r>
                            <a:rPr lang="fr-FR" sz="24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alors :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4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               Afficher « OUI »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4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Sinon :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400" b="0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               </a:t>
                          </a:r>
                          <a:r>
                            <a:rPr lang="fr-FR" sz="24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Afficher « NON »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4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Fin</a:t>
                          </a:r>
                          <a:r>
                            <a:rPr lang="fr-FR" sz="2400" b="0" baseline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Si</a:t>
                          </a:r>
                          <a:endParaRPr lang="fr-FR" sz="24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au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66867440"/>
                  </p:ext>
                </p:extLst>
              </p:nvPr>
            </p:nvGraphicFramePr>
            <p:xfrm>
              <a:off x="1475656" y="2079104"/>
              <a:ext cx="6120680" cy="2286000"/>
            </p:xfrm>
            <a:graphic>
              <a:graphicData uri="http://schemas.openxmlformats.org/drawingml/2006/table">
                <a:tbl>
                  <a:tblPr firstRow="1" bandRow="1">
                    <a:effectLst>
                      <a:outerShdw blurRad="50800" dist="50800" dir="5400000" algn="ctr" rotWithShape="0">
                        <a:schemeClr val="bg1">
                          <a:lumMod val="50000"/>
                        </a:schemeClr>
                      </a:outerShdw>
                    </a:effectLst>
                    <a:tableStyleId>{5C22544A-7EE6-4342-B048-85BDC9FD1C3A}</a:tableStyleId>
                  </a:tblPr>
                  <a:tblGrid>
                    <a:gridCol w="6120680"/>
                  </a:tblGrid>
                  <a:tr h="22860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l="-896" t="-2133" r="-896" b="-613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Flèche droite 6"/>
          <p:cNvSpPr/>
          <p:nvPr/>
        </p:nvSpPr>
        <p:spPr>
          <a:xfrm>
            <a:off x="395536" y="6237312"/>
            <a:ext cx="864096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à coins arrondis 8"/>
              <p:cNvSpPr/>
              <p:nvPr/>
            </p:nvSpPr>
            <p:spPr>
              <a:xfrm>
                <a:off x="657106" y="3040682"/>
                <a:ext cx="576064" cy="574785"/>
              </a:xfrm>
              <a:prstGeom prst="wedgeRoundRectCallout">
                <a:avLst>
                  <a:gd name="adj1" fmla="val 266572"/>
                  <a:gd name="adj2" fmla="val -79402"/>
                  <a:gd name="adj3" fmla="val 16667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200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3200" b="0" i="1" smtClean="0">
                              <a:solidFill>
                                <a:srgbClr val="92D050"/>
                              </a:solidFill>
                              <a:latin typeface="Cambria Math"/>
                            </a:rPr>
                            <m:t>𝑟</m:t>
                          </m:r>
                        </m:e>
                        <m:sup>
                          <m:r>
                            <a:rPr lang="fr-FR" sz="3200" b="0" i="1" smtClean="0">
                              <a:solidFill>
                                <a:srgbClr val="92D050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sz="3200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9" name="Rectangle à coins arrondis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106" y="3040682"/>
                <a:ext cx="576064" cy="574785"/>
              </a:xfrm>
              <a:prstGeom prst="wedgeRoundRectCallout">
                <a:avLst>
                  <a:gd name="adj1" fmla="val 266572"/>
                  <a:gd name="adj2" fmla="val -79402"/>
                  <a:gd name="adj3" fmla="val 16667"/>
                </a:avLst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rgbClr val="92D05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2134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619796" y="2645522"/>
            <a:ext cx="7918450" cy="144877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Fin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66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107504" y="1178278"/>
            <a:ext cx="8928992" cy="3429197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fr-FR" sz="6000" b="1" dirty="0">
                <a:solidFill>
                  <a:srgbClr val="FF0000"/>
                </a:solidFill>
                <a:latin typeface="Georgia" panose="02040502050405020303" pitchFamily="18" charset="0"/>
              </a:rPr>
              <a:t>QCM</a:t>
            </a:r>
            <a:endParaRPr lang="fr-FR" sz="6000" dirty="0">
              <a:solidFill>
                <a:srgbClr val="FF0000"/>
              </a:solidFill>
              <a:latin typeface="Georgia" panose="02040502050405020303" pitchFamily="18" charset="0"/>
            </a:endParaRPr>
          </a:p>
          <a:p>
            <a:pPr>
              <a:spcBef>
                <a:spcPts val="1800"/>
              </a:spcBef>
            </a:pPr>
            <a:r>
              <a:rPr lang="fr-FR" sz="3600" dirty="0">
                <a:solidFill>
                  <a:schemeClr val="tx1"/>
                </a:solidFill>
                <a:latin typeface="Cambria" panose="02040503050406030204" pitchFamily="18" charset="0"/>
              </a:rPr>
              <a:t>Le plan est muni d’un repère orthonormé.</a:t>
            </a:r>
          </a:p>
          <a:p>
            <a:pPr>
              <a:spcBef>
                <a:spcPts val="1800"/>
              </a:spcBef>
            </a:pPr>
            <a:r>
              <a:rPr lang="fr-FR" sz="3600" dirty="0">
                <a:solidFill>
                  <a:schemeClr val="tx1"/>
                </a:solidFill>
                <a:latin typeface="Cambria" panose="02040503050406030204" pitchFamily="18" charset="0"/>
              </a:rPr>
              <a:t>Pour chaque question, une seule réponse</a:t>
            </a:r>
          </a:p>
          <a:p>
            <a:r>
              <a:rPr lang="fr-FR" sz="3600" dirty="0">
                <a:solidFill>
                  <a:schemeClr val="tx1"/>
                </a:solidFill>
                <a:latin typeface="Cambria" panose="02040503050406030204" pitchFamily="18" charset="0"/>
              </a:rPr>
              <a:t>est exacte. Laquelle ?</a:t>
            </a:r>
          </a:p>
        </p:txBody>
      </p:sp>
    </p:spTree>
    <p:extLst>
      <p:ext uri="{BB962C8B-B14F-4D97-AF65-F5344CB8AC3E}">
        <p14:creationId xmlns:p14="http://schemas.microsoft.com/office/powerpoint/2010/main" val="2045262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 est la droite qui passe par </a:t>
                </a:r>
                <a:r>
                  <a:rPr lang="fr-FR" sz="40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d>
                      <m:d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1;1</m:t>
                        </m:r>
                      </m:e>
                    </m:d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et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dont un vecteur normal est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  <m:d>
                      <m:dPr>
                        <m:ctrlPr>
                          <a:rPr lang="fr-FR" sz="4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</a:rPr>
                          <m:t>3;−2</m:t>
                        </m:r>
                      </m:e>
                    </m:d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4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Une équation cartésienne de d est :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22572737"/>
                  </p:ext>
                </p:extLst>
              </p:nvPr>
            </p:nvGraphicFramePr>
            <p:xfrm>
              <a:off x="1907704" y="4235315"/>
              <a:ext cx="6096000" cy="192024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a)	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−2</m:t>
                              </m:r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−1=0</m:t>
                              </m:r>
                            </m:oMath>
                          </a14:m>
                          <a:endParaRPr lang="fr-FR" sz="36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b)	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−2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+3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=0</m:t>
                              </m:r>
                            </m:oMath>
                          </a14:m>
                          <a:endParaRPr lang="fr-FR" sz="36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c)	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−2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+1=0</m:t>
                              </m:r>
                            </m:oMath>
                          </a14:m>
                          <a:endParaRPr lang="fr-FR" sz="3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22572737"/>
                  </p:ext>
                </p:extLst>
              </p:nvPr>
            </p:nvGraphicFramePr>
            <p:xfrm>
              <a:off x="1907704" y="4235315"/>
              <a:ext cx="6096000" cy="192024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4286" r="-13200" b="-237143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14286" r="-13200" b="-137143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214286" r="-13200" b="-3714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657368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 est la droite dont une équation cartésienne est :  </a:t>
                </a:r>
                <a14:m>
                  <m:oMath xmlns:m="http://schemas.openxmlformats.org/officeDocument/2006/math"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+</m:t>
                    </m:r>
                    <m:rad>
                      <m:radPr>
                        <m:degHide m:val="on"/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−5=0.</m:t>
                    </m:r>
                  </m:oMath>
                </a14:m>
                <a:r>
                  <a:rPr lang="fr-FR" sz="40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Un</a:t>
                </a:r>
              </a:p>
              <a:p>
                <a:pPr marL="0" indent="0" algn="ctr"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point M et un vecteur normal de d sont :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 l="-533" r="-6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57484491"/>
                  </p:ext>
                </p:extLst>
              </p:nvPr>
            </p:nvGraphicFramePr>
            <p:xfrm>
              <a:off x="1907704" y="4235315"/>
              <a:ext cx="6096000" cy="2212659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M</m:t>
                              </m:r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5 ;0</m:t>
                                  </m:r>
                                </m:e>
                              </m:d>
                            </m:oMath>
                          </a14:m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et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⃗"/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 ;1</m:t>
                                  </m:r>
                                </m:e>
                              </m:d>
                            </m:oMath>
                          </a14:m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</a:t>
                          </a: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b)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M</m:t>
                              </m:r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3 ;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</m:e>
                              </m:d>
                            </m:oMath>
                          </a14:m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et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⃗"/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 ;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</m:e>
                              </m:d>
                            </m:oMath>
                          </a14:m>
                          <a:endParaRPr lang="fr-FR" sz="36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c)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M</m:t>
                              </m:r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 ;5</m:t>
                                  </m:r>
                                </m:e>
                              </m:d>
                            </m:oMath>
                          </a14:m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et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⃗"/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 ;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e>
                                  </m:rad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d>
                            </m:oMath>
                          </a14:m>
                          <a:endParaRPr lang="fr-FR" sz="3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57484491"/>
                  </p:ext>
                </p:extLst>
              </p:nvPr>
            </p:nvGraphicFramePr>
            <p:xfrm>
              <a:off x="1907704" y="4235315"/>
              <a:ext cx="6096000" cy="2212659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/>
                  </a:tblGrid>
                  <a:tr h="73755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4959" r="-14900" b="-228099"/>
                          </a:stretch>
                        </a:blipFill>
                      </a:tcPr>
                    </a:tc>
                  </a:tr>
                  <a:tr h="73755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04959" r="-14900" b="-128099"/>
                          </a:stretch>
                        </a:blipFill>
                      </a:tcPr>
                    </a:tc>
                  </a:tr>
                  <a:tr h="737553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204959" r="-14900" b="-2809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36968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4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et</m:t>
                    </m:r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ont pour équations :</a:t>
                </a:r>
              </a:p>
              <a:p>
                <a:pPr marL="0" indent="0" algn="ctr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2</m:t>
                    </m:r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−1=0 ; 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+2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+5=0</m:t>
                    </m:r>
                  </m:oMath>
                </a14:m>
                <a:r>
                  <a:rPr lang="fr-FR" sz="40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;</a:t>
                </a: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40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−2</m:t>
                    </m:r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=0. </m:t>
                    </m:r>
                  </m:oMath>
                </a14:m>
                <a:endParaRPr lang="fr-FR" sz="4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Deux sont parallèles. Lesquelles ?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97991022"/>
                  </p:ext>
                </p:extLst>
              </p:nvPr>
            </p:nvGraphicFramePr>
            <p:xfrm>
              <a:off x="1907704" y="4461088"/>
              <a:ext cx="6096000" cy="192024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a)	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endParaRPr lang="fr-FR" sz="36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b)	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endParaRPr lang="fr-FR" sz="36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c)	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endParaRPr lang="fr-FR" sz="36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97991022"/>
                  </p:ext>
                </p:extLst>
              </p:nvPr>
            </p:nvGraphicFramePr>
            <p:xfrm>
              <a:off x="1907704" y="4461088"/>
              <a:ext cx="6096000" cy="192024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4286" r="-13200" b="-237143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14286" r="-13200" b="-137143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214286" r="-13200" b="-3714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45559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r-FR" sz="4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et</m:t>
                    </m:r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ont pour équations : </a:t>
                </a:r>
                <a:endParaRPr lang="fr-FR" sz="4000" b="0" i="0" dirty="0">
                  <a:latin typeface="Cambria Math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2</m:t>
                    </m:r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−</m:t>
                    </m:r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4000" i="1">
                        <a:latin typeface="Cambria Math"/>
                        <a:ea typeface="Cambria Math" panose="02040503050406030204" pitchFamily="18" charset="0"/>
                      </a:rPr>
                      <m:t>−1=0 ; 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𝑥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+2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𝑦</m:t>
                    </m:r>
                    <m:r>
                      <a:rPr lang="fr-FR" sz="4000" b="0" i="1" smtClean="0">
                        <a:latin typeface="Cambria Math"/>
                        <a:ea typeface="Cambria Math" panose="02040503050406030204" pitchFamily="18" charset="0"/>
                      </a:rPr>
                      <m:t>+5=0</m:t>
                    </m:r>
                  </m:oMath>
                </a14:m>
                <a:r>
                  <a:rPr lang="fr-FR" sz="4000" b="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; </a:t>
                </a: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FR" sz="4000" i="1">
                          <a:latin typeface="Cambria Math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fr-FR" sz="4000" i="1">
                          <a:latin typeface="Cambria Math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fr-FR" sz="4000" b="0" i="1" smtClean="0">
                          <a:latin typeface="Cambria Math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fr-FR" sz="4000" i="1">
                          <a:latin typeface="Cambria Math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fr-FR" sz="4000" i="1">
                          <a:latin typeface="Cambria Math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fr-FR" sz="4000" i="1">
                          <a:latin typeface="Cambria Math"/>
                          <a:ea typeface="Cambria Math" panose="02040503050406030204" pitchFamily="18" charset="0"/>
                        </a:rPr>
                        <m:t>=0. </m:t>
                      </m:r>
                    </m:oMath>
                  </m:oMathPara>
                </a14:m>
                <a:endParaRPr lang="fr-FR" sz="4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Deux sont perpendiculaires. Lesquelles ?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>
                <a:blip r:embed="rId2"/>
                <a:stretch>
                  <a:fillRect l="-1400" r="-2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50135299"/>
                  </p:ext>
                </p:extLst>
              </p:nvPr>
            </p:nvGraphicFramePr>
            <p:xfrm>
              <a:off x="1907704" y="4461088"/>
              <a:ext cx="6096000" cy="192024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a)	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endParaRPr lang="fr-FR" sz="36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b)	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endParaRPr lang="fr-FR" sz="36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c)	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et</m:t>
                              </m:r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d</m:t>
                                  </m:r>
                                </m:e>
                                <m:sub>
                                  <m:r>
                                    <a:rPr lang="fr-FR" sz="36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oMath>
                          </a14:m>
                          <a:endParaRPr lang="fr-FR" sz="36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50135299"/>
                  </p:ext>
                </p:extLst>
              </p:nvPr>
            </p:nvGraphicFramePr>
            <p:xfrm>
              <a:off x="1907704" y="4461088"/>
              <a:ext cx="6096000" cy="192024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4286" r="-13200" b="-237143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14286" r="-13200" b="-137143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214286" r="-13200" b="-3714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46710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On donne les points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A</m:t>
                    </m:r>
                    <m:d>
                      <m:d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−3;</m:t>
                        </m:r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et</m:t>
                    </m:r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B</m:t>
                    </m:r>
                    <m:d>
                      <m:d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3;</m:t>
                        </m:r>
                        <m:r>
                          <a:rPr lang="fr-FR" sz="4000" b="0" i="1" smtClean="0">
                            <a:latin typeface="Cambria Math"/>
                            <a:ea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4000" b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Une équation cartésienne de la médiatrice de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4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AB</m:t>
                        </m:r>
                      </m:e>
                    </m:d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est :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 l="-22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49061249"/>
                  </p:ext>
                </p:extLst>
              </p:nvPr>
            </p:nvGraphicFramePr>
            <p:xfrm>
              <a:off x="1907704" y="4235315"/>
              <a:ext cx="6096000" cy="192024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a)	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+3</m:t>
                              </m:r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sz="3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=0</m:t>
                              </m:r>
                            </m:oMath>
                          </a14:m>
                          <a:endParaRPr lang="fr-FR" sz="36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b)	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−2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=0</m:t>
                              </m:r>
                            </m:oMath>
                          </a14:m>
                          <a:endParaRPr lang="fr-FR" sz="36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c)	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−4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  <m:t>+3=0</m:t>
                              </m:r>
                            </m:oMath>
                          </a14:m>
                          <a:endParaRPr lang="fr-FR" sz="3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49061249"/>
                  </p:ext>
                </p:extLst>
              </p:nvPr>
            </p:nvGraphicFramePr>
            <p:xfrm>
              <a:off x="1907704" y="4235315"/>
              <a:ext cx="6096000" cy="1920240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/>
                  </a:tblGrid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4286" r="-13200" b="-237143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14286" r="-13200" b="-137143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214286" r="-13200" b="-3714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928187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Le cercle </a:t>
                </a:r>
                <a:r>
                  <a:rPr lang="el-G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Γ</a:t>
                </a: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de diamètre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4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EF</m:t>
                        </m:r>
                      </m:e>
                    </m:d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avec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E</m:t>
                    </m:r>
                    <m:d>
                      <m:d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2;−5</m:t>
                        </m:r>
                      </m:e>
                    </m:d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et</m:t>
                    </m:r>
                    <m: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4000" b="0" i="0" smtClean="0">
                        <a:latin typeface="Cambria Math"/>
                        <a:ea typeface="Cambria Math" panose="02040503050406030204" pitchFamily="18" charset="0"/>
                      </a:rPr>
                      <m:t>F</m:t>
                    </m:r>
                    <m:d>
                      <m:dPr>
                        <m:ctrlPr>
                          <a:rPr lang="fr-FR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000" b="0" i="0" smtClean="0">
                            <a:latin typeface="Cambria Math"/>
                            <a:ea typeface="Cambria Math" panose="02040503050406030204" pitchFamily="18" charset="0"/>
                          </a:rPr>
                          <m:t>3;1</m:t>
                        </m:r>
                      </m:e>
                    </m:d>
                  </m:oMath>
                </a14:m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a pour centre I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fr-FR" sz="4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de coordonnées :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34778529"/>
                  </p:ext>
                </p:extLst>
              </p:nvPr>
            </p:nvGraphicFramePr>
            <p:xfrm>
              <a:off x="1907704" y="4188609"/>
              <a:ext cx="6096000" cy="2192719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a:t> a)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5</m:t>
                                      </m:r>
                                    </m:num>
                                    <m:den>
                                      <m:r>
                                        <a:rPr lang="fr-FR" sz="36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 ;2</m:t>
                                  </m:r>
                                </m:e>
                              </m:d>
                            </m:oMath>
                          </a14:m>
                          <a:endParaRPr lang="fr-FR" sz="3600" b="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b)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−0,5 ;−3</m:t>
                                  </m:r>
                                </m:e>
                              </m:d>
                            </m:oMath>
                          </a14:m>
                          <a:endParaRPr lang="fr-FR" sz="3600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b="0" dirty="0">
                              <a:ea typeface="Cambria Math" panose="02040503050406030204" pitchFamily="18" charset="0"/>
                            </a:rPr>
                            <a:t> c)	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 panose="02040503050406030204" pitchFamily="18" charset="0"/>
                                </a:rPr>
                                <m:t>I</m:t>
                              </m:r>
                              <m:d>
                                <m:dPr>
                                  <m:ctrlP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FR" sz="3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 panose="02040503050406030204" pitchFamily="18" charset="0"/>
                                    </a:rPr>
                                    <m:t>2,5 ;−2</m:t>
                                  </m:r>
                                </m:e>
                              </m:d>
                            </m:oMath>
                          </a14:m>
                          <a:endParaRPr lang="fr-FR" sz="360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solidFill>
                          <a:schemeClr val="bg1">
                            <a:lumMod val="9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34778529"/>
                  </p:ext>
                </p:extLst>
              </p:nvPr>
            </p:nvGraphicFramePr>
            <p:xfrm>
              <a:off x="1907704" y="4188609"/>
              <a:ext cx="6096000" cy="2192719"/>
            </p:xfrm>
            <a:graphic>
              <a:graphicData uri="http://schemas.openxmlformats.org/drawingml/2006/table">
                <a:tbl>
                  <a:tblPr firstRow="1" bandRow="1">
                    <a:solidFill>
                      <a:schemeClr val="bg1"/>
                    </a:solidFill>
                    <a:effectLst>
                      <a:outerShdw blurRad="76200" dir="18900000" sy="23000" kx="-1200000" algn="bl" rotWithShape="0">
                        <a:prstClr val="black">
                          <a:alpha val="20000"/>
                        </a:prstClr>
                      </a:outerShdw>
                    </a:effectLst>
                    <a:tableStyleId>{5C22544A-7EE6-4342-B048-85BDC9FD1C3A}</a:tableStyleId>
                  </a:tblPr>
                  <a:tblGrid>
                    <a:gridCol w="6096000"/>
                  </a:tblGrid>
                  <a:tr h="912559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2000" r="-14800" b="-166000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145714" r="-14800" b="-137143"/>
                          </a:stretch>
                        </a:blipFill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cell3D prstMaterial="dkEdge">
                          <a:bevel prst="relaxedInset"/>
                          <a:lightRig rig="flood" dir="t"/>
                        </a:cell3D>
                        <a:blipFill rotWithShape="1">
                          <a:blip r:embed="rId3"/>
                          <a:stretch>
                            <a:fillRect l="-1500" t="-245714" r="-14800" b="-3714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76689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1317</Words>
  <Application>Microsoft Office PowerPoint</Application>
  <PresentationFormat>Affichage à l'écran (4:3)</PresentationFormat>
  <Paragraphs>267</Paragraphs>
  <Slides>27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Cambria</vt:lpstr>
      <vt:lpstr>Cambria Math</vt:lpstr>
      <vt:lpstr>Georgia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auderi</dc:creator>
  <cp:lastModifiedBy>JC</cp:lastModifiedBy>
  <cp:revision>157</cp:revision>
  <dcterms:created xsi:type="dcterms:W3CDTF">2017-07-12T08:41:42Z</dcterms:created>
  <dcterms:modified xsi:type="dcterms:W3CDTF">2021-08-15T13:44:27Z</dcterms:modified>
</cp:coreProperties>
</file>